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9" r:id="rId3"/>
    <p:sldId id="300" r:id="rId4"/>
    <p:sldId id="301" r:id="rId5"/>
    <p:sldId id="303" r:id="rId6"/>
    <p:sldId id="326" r:id="rId7"/>
    <p:sldId id="327" r:id="rId8"/>
    <p:sldId id="336" r:id="rId9"/>
    <p:sldId id="304" r:id="rId10"/>
    <p:sldId id="322" r:id="rId11"/>
    <p:sldId id="323" r:id="rId12"/>
    <p:sldId id="337" r:id="rId13"/>
    <p:sldId id="325" r:id="rId14"/>
    <p:sldId id="334" r:id="rId15"/>
    <p:sldId id="321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18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2E"/>
    <a:srgbClr val="E9EDF4"/>
    <a:srgbClr val="C72909"/>
    <a:srgbClr val="004620"/>
    <a:srgbClr val="D25656"/>
    <a:srgbClr val="008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87144" autoAdjust="0"/>
  </p:normalViewPr>
  <p:slideViewPr>
    <p:cSldViewPr>
      <p:cViewPr varScale="1">
        <p:scale>
          <a:sx n="67" d="100"/>
          <a:sy n="67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7290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9734643570424125E-2"/>
                  <c:y val="-2.8939996810390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07951653011082"/>
                      <c:h val="7.8527565037576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E5-4F3B-B7D8-F6FC9C59F7F6}"/>
                </c:ext>
              </c:extLst>
            </c:dLbl>
            <c:dLbl>
              <c:idx val="1"/>
              <c:layout>
                <c:manualLayout>
                  <c:x val="-2.9088566504037051E-2"/>
                  <c:y val="-3.568868692009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E5-4F3B-B7D8-F6FC9C59F7F6}"/>
                </c:ext>
              </c:extLst>
            </c:dLbl>
            <c:dLbl>
              <c:idx val="2"/>
              <c:layout>
                <c:manualLayout>
                  <c:x val="-1.5266812186233951E-2"/>
                  <c:y val="0.19386219631510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E5-4F3B-B7D8-F6FC9C59F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821939.24</c:v>
                </c:pt>
                <c:pt idx="1">
                  <c:v>826908.19</c:v>
                </c:pt>
                <c:pt idx="2">
                  <c:v>-4968.95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E5-4F3B-B7D8-F6FC9C59F7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167982056807451E-2"/>
                  <c:y val="-2.8319770025552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95890534792824"/>
                      <c:h val="8.0879230264737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E5-4F3B-B7D8-F6FC9C59F7F6}"/>
                </c:ext>
              </c:extLst>
            </c:dLbl>
            <c:dLbl>
              <c:idx val="1"/>
              <c:layout>
                <c:manualLayout>
                  <c:x val="4.4763735863472869E-2"/>
                  <c:y val="-3.717776877837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7E5-4F3B-B7D8-F6FC9C59F7F6}"/>
                </c:ext>
              </c:extLst>
            </c:dLbl>
            <c:dLbl>
              <c:idx val="2"/>
              <c:layout>
                <c:manualLayout>
                  <c:x val="7.9673285410769804E-2"/>
                  <c:y val="0.19332327770032731"/>
                </c:manualLayout>
              </c:layout>
              <c:tx>
                <c:rich>
                  <a:bodyPr/>
                  <a:lstStyle/>
                  <a:p>
                    <a:fld id="{C5342923-8F49-4988-9A6F-F6C31DE99EE9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Дефицит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7E5-4F3B-B7D8-F6FC9C59F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794016.52</c:v>
                </c:pt>
                <c:pt idx="1">
                  <c:v>797462.39</c:v>
                </c:pt>
                <c:pt idx="2">
                  <c:v>-3445.87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E5-4F3B-B7D8-F6FC9C59F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589944"/>
        <c:axId val="303589160"/>
        <c:axId val="0"/>
      </c:bar3DChart>
      <c:catAx>
        <c:axId val="3035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589160"/>
        <c:crosses val="autoZero"/>
        <c:auto val="1"/>
        <c:lblAlgn val="ctr"/>
        <c:lblOffset val="100"/>
        <c:noMultiLvlLbl val="0"/>
      </c:catAx>
      <c:valAx>
        <c:axId val="303589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35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2021 г. </c:v>
                </c:pt>
                <c:pt idx="1">
                  <c:v>Факт 2022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591606</c:v>
                </c:pt>
                <c:pt idx="1">
                  <c:v>724976.37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1-4A7C-9226-547B3D14A8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2742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2021 г. </c:v>
                </c:pt>
                <c:pt idx="1">
                  <c:v>Факт 2022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63625.87</c:v>
                </c:pt>
                <c:pt idx="1">
                  <c:v>69040.149999999994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1-4A7C-9226-547B3D14A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590728"/>
        <c:axId val="306320304"/>
        <c:axId val="0"/>
      </c:bar3DChart>
      <c:catAx>
        <c:axId val="30359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20304"/>
        <c:crosses val="autoZero"/>
        <c:auto val="1"/>
        <c:lblAlgn val="ctr"/>
        <c:lblOffset val="100"/>
        <c:noMultiLvlLbl val="0"/>
      </c:catAx>
      <c:valAx>
        <c:axId val="306320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359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23240.32</c:v>
                </c:pt>
                <c:pt idx="1">
                  <c:v>25918.63</c:v>
                </c:pt>
                <c:pt idx="2">
                  <c:v>29185.26</c:v>
                </c:pt>
                <c:pt idx="3">
                  <c:v>31915.84</c:v>
                </c:pt>
                <c:pt idx="4">
                  <c:v>35977.040000000001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B8B-9C1D-BA11E5623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321088"/>
        <c:axId val="306321480"/>
      </c:barChart>
      <c:catAx>
        <c:axId val="30632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21480"/>
        <c:crosses val="autoZero"/>
        <c:auto val="1"/>
        <c:lblAlgn val="ctr"/>
        <c:lblOffset val="100"/>
        <c:noMultiLvlLbl val="0"/>
      </c:catAx>
      <c:valAx>
        <c:axId val="306321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3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0108257308156E-2"/>
          <c:y val="3.966967963610097E-2"/>
          <c:w val="0.96625978348538366"/>
          <c:h val="0.789355042331244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41-4226-A2B2-F766E4ECF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2803.26</c:v>
                </c:pt>
                <c:pt idx="1">
                  <c:v>526.79999999999995</c:v>
                </c:pt>
                <c:pt idx="2">
                  <c:v>3450.7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2-4413-8315-89C071F65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годовой в т.ч.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1-4226-A2B2-F766E4ECF1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2780.86</c:v>
                </c:pt>
                <c:pt idx="1">
                  <c:v>526.32000000000005</c:v>
                </c:pt>
                <c:pt idx="2">
                  <c:v>3452.8</c:v>
                </c:pt>
                <c:pt idx="3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2-4413-8315-89C071F65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622104"/>
        <c:axId val="310622496"/>
      </c:barChart>
      <c:catAx>
        <c:axId val="31062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22496"/>
        <c:crosses val="autoZero"/>
        <c:auto val="1"/>
        <c:lblAlgn val="ctr"/>
        <c:lblOffset val="100"/>
        <c:noMultiLvlLbl val="0"/>
      </c:catAx>
      <c:valAx>
        <c:axId val="31062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62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33333333333333E-2"/>
          <c:y val="4.0478044644839686E-2"/>
          <c:w val="0.96333333333333337"/>
          <c:h val="0.78506264535177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294</c:v>
                </c:pt>
                <c:pt idx="1">
                  <c:v>379.19</c:v>
                </c:pt>
                <c:pt idx="2">
                  <c:v>293.95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3-4354-9FC7-A67811CC42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годовой в т.ч.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293.8</c:v>
                </c:pt>
                <c:pt idx="1">
                  <c:v>414</c:v>
                </c:pt>
                <c:pt idx="2">
                  <c:v>366.37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3-4354-9FC7-A67811CC4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931456"/>
        <c:axId val="235931848"/>
      </c:barChart>
      <c:catAx>
        <c:axId val="2359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931848"/>
        <c:crosses val="autoZero"/>
        <c:auto val="1"/>
        <c:lblAlgn val="ctr"/>
        <c:lblOffset val="100"/>
        <c:noMultiLvlLbl val="0"/>
      </c:catAx>
      <c:valAx>
        <c:axId val="235931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59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F3-46E5-B188-91F5A66D1FE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F3-46E5-B188-91F5A66D1FEF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F3-46E5-B188-91F5A66D1FEF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F3-46E5-B188-91F5A66D1FEF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F3-46E5-B188-91F5A66D1FEF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F3-46E5-B188-91F5A66D1FEF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F3-46E5-B188-91F5A66D1FEF}"/>
              </c:ext>
            </c:extLst>
          </c:dPt>
          <c:dLbls>
            <c:dLbl>
              <c:idx val="1"/>
              <c:layout>
                <c:manualLayout>
                  <c:x val="-9.0802104320893209E-3"/>
                  <c:y val="-4.555140258270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F3-46E5-B188-91F5A66D1FEF}"/>
                </c:ext>
              </c:extLst>
            </c:dLbl>
            <c:dLbl>
              <c:idx val="2"/>
              <c:layout>
                <c:manualLayout>
                  <c:x val="-2.2700526080223302E-2"/>
                  <c:y val="2.8201751189497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F3-46E5-B188-91F5A66D1FEF}"/>
                </c:ext>
              </c:extLst>
            </c:dLbl>
            <c:dLbl>
              <c:idx val="3"/>
              <c:layout>
                <c:manualLayout>
                  <c:x val="-1.9588587819934423E-2"/>
                  <c:y val="-4.8171592971642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F3-46E5-B188-91F5A66D1FEF}"/>
                </c:ext>
              </c:extLst>
            </c:dLbl>
            <c:dLbl>
              <c:idx val="4"/>
              <c:layout>
                <c:manualLayout>
                  <c:x val="-2.7777777777777863E-2"/>
                  <c:y val="4.3650793650793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F3-46E5-B188-91F5A66D1FEF}"/>
                </c:ext>
              </c:extLst>
            </c:dLbl>
            <c:dLbl>
              <c:idx val="7"/>
              <c:layout>
                <c:manualLayout>
                  <c:x val="-2.421389448557152E-2"/>
                  <c:y val="8.080366387064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F3-46E5-B188-91F5A66D1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254.7</c:v>
                </c:pt>
                <c:pt idx="1">
                  <c:v>475.5</c:v>
                </c:pt>
                <c:pt idx="2">
                  <c:v>284.10000000000002</c:v>
                </c:pt>
                <c:pt idx="3">
                  <c:v>643.70000000000005</c:v>
                </c:pt>
                <c:pt idx="4">
                  <c:v>673.8</c:v>
                </c:pt>
                <c:pt idx="5">
                  <c:v>1457.5</c:v>
                </c:pt>
                <c:pt idx="6">
                  <c:v>867.69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CF3-46E5-B188-91F5A66D1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593192"/>
        <c:axId val="310355432"/>
      </c:lineChart>
      <c:catAx>
        <c:axId val="3105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355432"/>
        <c:crosses val="autoZero"/>
        <c:auto val="1"/>
        <c:lblAlgn val="ctr"/>
        <c:lblOffset val="100"/>
        <c:noMultiLvlLbl val="0"/>
      </c:catAx>
      <c:valAx>
        <c:axId val="310355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593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A5C59-8F6F-46DA-A1C5-CBF6DB3F75A2}" type="doc">
      <dgm:prSet loTypeId="urn:microsoft.com/office/officeart/2005/8/layout/hierarchy3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445FA6A-2522-4782-A8EE-693DFB911A1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– 724976,37</a:t>
          </a:r>
          <a:r>
            <a: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8E4D9-1CD0-45EC-A7AE-E3333169BF47}" type="parTrans" cxnId="{33C57B17-25F6-4177-B640-929AE880AB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4E042-974E-46F8-BB0A-341AF29E7D80}" type="sibTrans" cxnId="{33C57B17-25F6-4177-B640-929AE880AB1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2E986-D83D-4A21-A56F-B7AE354E49F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318345,10 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AE175-7516-4550-A69B-871D7D2682C5}" type="parTrans" cxnId="{762FC908-38BB-4E31-A2D2-5FF1AC59F5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ED4E5-89D5-45D5-ADD4-AAA1F6FFB3D6}" type="sibTrans" cxnId="{762FC908-38BB-4E31-A2D2-5FF1AC59F5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4D694-76DD-4450-8964-9932B08AAF5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121343,60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7E3EC-7C4C-4F2C-AB6B-41C751EE08D8}" type="parTrans" cxnId="{2739EB26-49A0-495D-B231-4CF6A0F6BE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42D7F-0A5A-48D6-8374-2ECD6FC9C280}" type="sibTrans" cxnId="{2739EB26-49A0-495D-B231-4CF6A0F6BE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CC8E4-9B30-48C6-B782-1F97151A8C3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209472,68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68632-CB28-4C1B-88E4-C4F37C652DB6}" type="parTrans" cxnId="{6EEE9122-B8EF-42BD-880A-6A4CAEBB5E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84DFE-220F-4301-B201-AE1225933BC3}" type="sibTrans" cxnId="{6EEE9122-B8EF-42BD-880A-6A4CAEBB5E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BFA1A-5009-435F-AC22-94532CD0059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– 72766,64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5B267-36C3-4FEF-AC33-8261848FE21B}" type="parTrans" cxnId="{D9676EB6-736D-4EC4-A811-3E32E4070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D030B-0773-42B7-978A-CDAC2CE60341}" type="sibTrans" cxnId="{D9676EB6-736D-4EC4-A811-3E32E40701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2B9C2-00D3-4B2C-ABC1-D35943BABAE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субсидий, субвенций–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(-)643,10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CE409-65A6-4ADF-A612-D727832578A0}" type="parTrans" cxnId="{025D9C2C-3846-48F4-84FA-4B9B3649E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7F40F-579D-4E53-938B-4CBE7B07BB46}" type="sibTrans" cxnId="{025D9C2C-3846-48F4-84FA-4B9B3649E78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BA0FB-BD6F-4DE0-8D82-CAF81599CBF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 от других районов –3000,00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384D6-E65E-44CB-90E1-83410CEC53B5}" type="parTrans" cxnId="{6A041786-D9F8-4E96-9133-B99017E56384}">
      <dgm:prSet/>
      <dgm:spPr/>
      <dgm:t>
        <a:bodyPr/>
        <a:lstStyle/>
        <a:p>
          <a:endParaRPr lang="ru-RU"/>
        </a:p>
      </dgm:t>
    </dgm:pt>
    <dgm:pt modelId="{195968CF-1CEE-47CC-B0CD-7C1721229B0D}" type="sibTrans" cxnId="{6A041786-D9F8-4E96-9133-B99017E56384}">
      <dgm:prSet/>
      <dgm:spPr/>
      <dgm:t>
        <a:bodyPr/>
        <a:lstStyle/>
        <a:p>
          <a:endParaRPr lang="ru-RU"/>
        </a:p>
      </dgm:t>
    </dgm:pt>
    <dgm:pt modelId="{FCDCDEBF-1886-4EDC-9549-3FA0E8F6953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поступления-691,46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93312-E74E-43E1-9C5A-83D00ABB200A}" type="parTrans" cxnId="{B84E2B9E-E348-4EB3-95D9-03A50551C3B8}">
      <dgm:prSet/>
      <dgm:spPr/>
      <dgm:t>
        <a:bodyPr/>
        <a:lstStyle/>
        <a:p>
          <a:endParaRPr lang="ru-RU"/>
        </a:p>
      </dgm:t>
    </dgm:pt>
    <dgm:pt modelId="{AD15A625-71D2-4B73-85CD-CA4085B9D2DD}" type="sibTrans" cxnId="{B84E2B9E-E348-4EB3-95D9-03A50551C3B8}">
      <dgm:prSet/>
      <dgm:spPr/>
      <dgm:t>
        <a:bodyPr/>
        <a:lstStyle/>
        <a:p>
          <a:endParaRPr lang="ru-RU"/>
        </a:p>
      </dgm:t>
    </dgm:pt>
    <dgm:pt modelId="{D910EA20-AC1F-427C-9854-EA01E6620279}" type="pres">
      <dgm:prSet presAssocID="{D24A5C59-8F6F-46DA-A1C5-CBF6DB3F75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BB21F4-E2D7-4273-8CD7-26826BA7F6DF}" type="pres">
      <dgm:prSet presAssocID="{B445FA6A-2522-4782-A8EE-693DFB911A15}" presName="root" presStyleCnt="0"/>
      <dgm:spPr/>
    </dgm:pt>
    <dgm:pt modelId="{12EB3CBA-2BDF-49AC-A477-207F6A77550B}" type="pres">
      <dgm:prSet presAssocID="{B445FA6A-2522-4782-A8EE-693DFB911A15}" presName="rootComposite" presStyleCnt="0"/>
      <dgm:spPr/>
    </dgm:pt>
    <dgm:pt modelId="{24363887-B678-4023-8EA8-274E80461500}" type="pres">
      <dgm:prSet presAssocID="{B445FA6A-2522-4782-A8EE-693DFB911A15}" presName="rootText" presStyleLbl="node1" presStyleIdx="0" presStyleCnt="1" custScaleX="190876" custScaleY="87431"/>
      <dgm:spPr/>
      <dgm:t>
        <a:bodyPr/>
        <a:lstStyle/>
        <a:p>
          <a:endParaRPr lang="ru-RU"/>
        </a:p>
      </dgm:t>
    </dgm:pt>
    <dgm:pt modelId="{5787E50E-CE90-4927-B939-D401F0BA08EF}" type="pres">
      <dgm:prSet presAssocID="{B445FA6A-2522-4782-A8EE-693DFB911A15}" presName="rootConnector" presStyleLbl="node1" presStyleIdx="0" presStyleCnt="1"/>
      <dgm:spPr/>
      <dgm:t>
        <a:bodyPr/>
        <a:lstStyle/>
        <a:p>
          <a:endParaRPr lang="ru-RU"/>
        </a:p>
      </dgm:t>
    </dgm:pt>
    <dgm:pt modelId="{86035617-C151-403C-A306-E79AE36F064D}" type="pres">
      <dgm:prSet presAssocID="{B445FA6A-2522-4782-A8EE-693DFB911A15}" presName="childShape" presStyleCnt="0"/>
      <dgm:spPr/>
    </dgm:pt>
    <dgm:pt modelId="{5714409D-AC1A-4528-A9CA-FCD46AD29D7B}" type="pres">
      <dgm:prSet presAssocID="{837AE175-7516-4550-A69B-871D7D2682C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D8CCC5C-2941-43DD-AF2B-F42894F8751A}" type="pres">
      <dgm:prSet presAssocID="{BA62E986-D83D-4A21-A56F-B7AE354E49F4}" presName="childText" presStyleLbl="bgAcc1" presStyleIdx="0" presStyleCnt="7" custScaleX="177139" custScaleY="57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BAA3A-4C52-42A4-BC73-B5FE88F042F6}" type="pres">
      <dgm:prSet presAssocID="{60C7E3EC-7C4C-4F2C-AB6B-41C751EE08D8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55DF36E-4BF7-415F-96C0-D44625B3CA7B}" type="pres">
      <dgm:prSet presAssocID="{6FD4D694-76DD-4450-8964-9932B08AAF5B}" presName="childText" presStyleLbl="bgAcc1" presStyleIdx="1" presStyleCnt="7" custScaleX="177139" custScaleY="6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BEF-53C8-4577-98EC-5BEB6CD1B884}" type="pres">
      <dgm:prSet presAssocID="{46968632-CB28-4C1B-88E4-C4F37C652DB6}" presName="Name13" presStyleLbl="parChTrans1D2" presStyleIdx="2" presStyleCnt="7"/>
      <dgm:spPr/>
      <dgm:t>
        <a:bodyPr/>
        <a:lstStyle/>
        <a:p>
          <a:endParaRPr lang="ru-RU"/>
        </a:p>
      </dgm:t>
    </dgm:pt>
    <dgm:pt modelId="{2A4FC0FE-F0E3-4596-BADE-9F4E016E4C7B}" type="pres">
      <dgm:prSet presAssocID="{A64CC8E4-9B30-48C6-B782-1F97151A8C3F}" presName="childText" presStyleLbl="bgAcc1" presStyleIdx="2" presStyleCnt="7" custScaleX="177139" custScaleY="4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0F6A3-989D-43E3-A500-63C4C2AFDA91}" type="pres">
      <dgm:prSet presAssocID="{FD05B267-36C3-4FEF-AC33-8261848FE21B}" presName="Name13" presStyleLbl="parChTrans1D2" presStyleIdx="3" presStyleCnt="7"/>
      <dgm:spPr/>
      <dgm:t>
        <a:bodyPr/>
        <a:lstStyle/>
        <a:p>
          <a:endParaRPr lang="ru-RU"/>
        </a:p>
      </dgm:t>
    </dgm:pt>
    <dgm:pt modelId="{0669ED7F-65D4-4D2B-AA36-52B87BB98D86}" type="pres">
      <dgm:prSet presAssocID="{4DEBFA1A-5009-435F-AC22-94532CD0059B}" presName="childText" presStyleLbl="bgAcc1" presStyleIdx="3" presStyleCnt="7" custScaleX="177139" custScaleY="9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08AF3-2858-4076-B6EC-809A97519580}" type="pres">
      <dgm:prSet presAssocID="{EA993312-E74E-43E1-9C5A-83D00ABB200A}" presName="Name13" presStyleLbl="parChTrans1D2" presStyleIdx="4" presStyleCnt="7"/>
      <dgm:spPr/>
      <dgm:t>
        <a:bodyPr/>
        <a:lstStyle/>
        <a:p>
          <a:endParaRPr lang="ru-RU"/>
        </a:p>
      </dgm:t>
    </dgm:pt>
    <dgm:pt modelId="{3326DBDF-3CDB-4AD0-BD83-762706721469}" type="pres">
      <dgm:prSet presAssocID="{FCDCDEBF-1886-4EDC-9549-3FA0E8F69538}" presName="childText" presStyleLbl="bgAcc1" presStyleIdx="4" presStyleCnt="7" custScaleX="17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CE74A-70F3-4E49-ACE9-DA78A53525AB}" type="pres">
      <dgm:prSet presAssocID="{A51CE409-65A6-4ADF-A612-D727832578A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7757F8F-E8B5-463D-8FDF-EB621850D8BE}" type="pres">
      <dgm:prSet presAssocID="{E552B9C2-00D3-4B2C-ABC1-D35943BABAED}" presName="childText" presStyleLbl="bgAcc1" presStyleIdx="5" presStyleCnt="7" custScaleX="177139" custScaleY="12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4437E-7B56-4C1E-91C2-39AA3F30BAE8}" type="pres">
      <dgm:prSet presAssocID="{F5B384D6-E65E-44CB-90E1-83410CEC53B5}" presName="Name13" presStyleLbl="parChTrans1D2" presStyleIdx="6" presStyleCnt="7"/>
      <dgm:spPr/>
      <dgm:t>
        <a:bodyPr/>
        <a:lstStyle/>
        <a:p>
          <a:endParaRPr lang="ru-RU"/>
        </a:p>
      </dgm:t>
    </dgm:pt>
    <dgm:pt modelId="{6E33845B-A6CF-4C4E-8744-7170B6C7DDEA}" type="pres">
      <dgm:prSet presAssocID="{FE6BA0FB-BD6F-4DE0-8D82-CAF81599CBFF}" presName="childText" presStyleLbl="bgAcc1" presStyleIdx="6" presStyleCnt="7" custScaleX="177139" custScaleY="13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E4769-0361-46E7-B9A3-6EA0B46F7B50}" type="presOf" srcId="{D24A5C59-8F6F-46DA-A1C5-CBF6DB3F75A2}" destId="{D910EA20-AC1F-427C-9854-EA01E6620279}" srcOrd="0" destOrd="0" presId="urn:microsoft.com/office/officeart/2005/8/layout/hierarchy3"/>
    <dgm:cxn modelId="{460CB8D2-33B0-4448-8112-CF56107E28B3}" type="presOf" srcId="{4DEBFA1A-5009-435F-AC22-94532CD0059B}" destId="{0669ED7F-65D4-4D2B-AA36-52B87BB98D86}" srcOrd="0" destOrd="0" presId="urn:microsoft.com/office/officeart/2005/8/layout/hierarchy3"/>
    <dgm:cxn modelId="{2739EB26-49A0-495D-B231-4CF6A0F6BE78}" srcId="{B445FA6A-2522-4782-A8EE-693DFB911A15}" destId="{6FD4D694-76DD-4450-8964-9932B08AAF5B}" srcOrd="1" destOrd="0" parTransId="{60C7E3EC-7C4C-4F2C-AB6B-41C751EE08D8}" sibTransId="{98B42D7F-0A5A-48D6-8374-2ECD6FC9C280}"/>
    <dgm:cxn modelId="{6EEE9122-B8EF-42BD-880A-6A4CAEBB5EA5}" srcId="{B445FA6A-2522-4782-A8EE-693DFB911A15}" destId="{A64CC8E4-9B30-48C6-B782-1F97151A8C3F}" srcOrd="2" destOrd="0" parTransId="{46968632-CB28-4C1B-88E4-C4F37C652DB6}" sibTransId="{B3084DFE-220F-4301-B201-AE1225933BC3}"/>
    <dgm:cxn modelId="{762FC908-38BB-4E31-A2D2-5FF1AC59F5B3}" srcId="{B445FA6A-2522-4782-A8EE-693DFB911A15}" destId="{BA62E986-D83D-4A21-A56F-B7AE354E49F4}" srcOrd="0" destOrd="0" parTransId="{837AE175-7516-4550-A69B-871D7D2682C5}" sibTransId="{B3FED4E5-89D5-45D5-ADD4-AAA1F6FFB3D6}"/>
    <dgm:cxn modelId="{4DCAA422-412C-4232-A090-CD587C6CB099}" type="presOf" srcId="{FCDCDEBF-1886-4EDC-9549-3FA0E8F69538}" destId="{3326DBDF-3CDB-4AD0-BD83-762706721469}" srcOrd="0" destOrd="0" presId="urn:microsoft.com/office/officeart/2005/8/layout/hierarchy3"/>
    <dgm:cxn modelId="{9F8A7EE6-302A-44BD-8F8C-0199E316DD4E}" type="presOf" srcId="{46968632-CB28-4C1B-88E4-C4F37C652DB6}" destId="{C46DABEF-53C8-4577-98EC-5BEB6CD1B884}" srcOrd="0" destOrd="0" presId="urn:microsoft.com/office/officeart/2005/8/layout/hierarchy3"/>
    <dgm:cxn modelId="{A7062A11-D36B-4F43-98B7-C9EBEBA5F2AA}" type="presOf" srcId="{B445FA6A-2522-4782-A8EE-693DFB911A15}" destId="{24363887-B678-4023-8EA8-274E80461500}" srcOrd="0" destOrd="0" presId="urn:microsoft.com/office/officeart/2005/8/layout/hierarchy3"/>
    <dgm:cxn modelId="{121D3904-C143-4B6E-97A2-C1E8661E39DD}" type="presOf" srcId="{EA993312-E74E-43E1-9C5A-83D00ABB200A}" destId="{63A08AF3-2858-4076-B6EC-809A97519580}" srcOrd="0" destOrd="0" presId="urn:microsoft.com/office/officeart/2005/8/layout/hierarchy3"/>
    <dgm:cxn modelId="{825FBE13-5B80-4881-84DA-6CA902BB4854}" type="presOf" srcId="{6FD4D694-76DD-4450-8964-9932B08AAF5B}" destId="{C55DF36E-4BF7-415F-96C0-D44625B3CA7B}" srcOrd="0" destOrd="0" presId="urn:microsoft.com/office/officeart/2005/8/layout/hierarchy3"/>
    <dgm:cxn modelId="{6A041786-D9F8-4E96-9133-B99017E56384}" srcId="{B445FA6A-2522-4782-A8EE-693DFB911A15}" destId="{FE6BA0FB-BD6F-4DE0-8D82-CAF81599CBFF}" srcOrd="6" destOrd="0" parTransId="{F5B384D6-E65E-44CB-90E1-83410CEC53B5}" sibTransId="{195968CF-1CEE-47CC-B0CD-7C1721229B0D}"/>
    <dgm:cxn modelId="{05A069E0-3DB9-473E-9A85-43B2B2DEF49A}" type="presOf" srcId="{FE6BA0FB-BD6F-4DE0-8D82-CAF81599CBFF}" destId="{6E33845B-A6CF-4C4E-8744-7170B6C7DDEA}" srcOrd="0" destOrd="0" presId="urn:microsoft.com/office/officeart/2005/8/layout/hierarchy3"/>
    <dgm:cxn modelId="{E0A8A99A-72CC-4DD7-999B-78458ABFE5FA}" type="presOf" srcId="{A51CE409-65A6-4ADF-A612-D727832578A0}" destId="{0FDCE74A-70F3-4E49-ACE9-DA78A53525AB}" srcOrd="0" destOrd="0" presId="urn:microsoft.com/office/officeart/2005/8/layout/hierarchy3"/>
    <dgm:cxn modelId="{025D9C2C-3846-48F4-84FA-4B9B3649E785}" srcId="{B445FA6A-2522-4782-A8EE-693DFB911A15}" destId="{E552B9C2-00D3-4B2C-ABC1-D35943BABAED}" srcOrd="5" destOrd="0" parTransId="{A51CE409-65A6-4ADF-A612-D727832578A0}" sibTransId="{3F27F40F-579D-4E53-938B-4CBE7B07BB46}"/>
    <dgm:cxn modelId="{E9EBBCFB-726C-44D4-9BFA-D503D0A85802}" type="presOf" srcId="{837AE175-7516-4550-A69B-871D7D2682C5}" destId="{5714409D-AC1A-4528-A9CA-FCD46AD29D7B}" srcOrd="0" destOrd="0" presId="urn:microsoft.com/office/officeart/2005/8/layout/hierarchy3"/>
    <dgm:cxn modelId="{7254478E-4116-4E17-99BA-ACFC644221AC}" type="presOf" srcId="{60C7E3EC-7C4C-4F2C-AB6B-41C751EE08D8}" destId="{342BAA3A-4C52-42A4-BC73-B5FE88F042F6}" srcOrd="0" destOrd="0" presId="urn:microsoft.com/office/officeart/2005/8/layout/hierarchy3"/>
    <dgm:cxn modelId="{A281D852-2B74-4720-8AE6-CA53EBF70AB9}" type="presOf" srcId="{E552B9C2-00D3-4B2C-ABC1-D35943BABAED}" destId="{67757F8F-E8B5-463D-8FDF-EB621850D8BE}" srcOrd="0" destOrd="0" presId="urn:microsoft.com/office/officeart/2005/8/layout/hierarchy3"/>
    <dgm:cxn modelId="{E6AC0B8B-E187-4EF6-A0D1-392DB61F79E7}" type="presOf" srcId="{B445FA6A-2522-4782-A8EE-693DFB911A15}" destId="{5787E50E-CE90-4927-B939-D401F0BA08EF}" srcOrd="1" destOrd="0" presId="urn:microsoft.com/office/officeart/2005/8/layout/hierarchy3"/>
    <dgm:cxn modelId="{BA7601A1-AF32-4964-94C2-2E8A0A05B566}" type="presOf" srcId="{F5B384D6-E65E-44CB-90E1-83410CEC53B5}" destId="{7DB4437E-7B56-4C1E-91C2-39AA3F30BAE8}" srcOrd="0" destOrd="0" presId="urn:microsoft.com/office/officeart/2005/8/layout/hierarchy3"/>
    <dgm:cxn modelId="{33C57B17-25F6-4177-B640-929AE880AB17}" srcId="{D24A5C59-8F6F-46DA-A1C5-CBF6DB3F75A2}" destId="{B445FA6A-2522-4782-A8EE-693DFB911A15}" srcOrd="0" destOrd="0" parTransId="{F8E8E4D9-1CD0-45EC-A7AE-E3333169BF47}" sibTransId="{28D4E042-974E-46F8-BB0A-341AF29E7D80}"/>
    <dgm:cxn modelId="{D9676EB6-736D-4EC4-A811-3E32E407017B}" srcId="{B445FA6A-2522-4782-A8EE-693DFB911A15}" destId="{4DEBFA1A-5009-435F-AC22-94532CD0059B}" srcOrd="3" destOrd="0" parTransId="{FD05B267-36C3-4FEF-AC33-8261848FE21B}" sibTransId="{C5DD030B-0773-42B7-978A-CDAC2CE60341}"/>
    <dgm:cxn modelId="{B84E2B9E-E348-4EB3-95D9-03A50551C3B8}" srcId="{B445FA6A-2522-4782-A8EE-693DFB911A15}" destId="{FCDCDEBF-1886-4EDC-9549-3FA0E8F69538}" srcOrd="4" destOrd="0" parTransId="{EA993312-E74E-43E1-9C5A-83D00ABB200A}" sibTransId="{AD15A625-71D2-4B73-85CD-CA4085B9D2DD}"/>
    <dgm:cxn modelId="{C548206D-629D-4D8D-8341-4C2833759C61}" type="presOf" srcId="{FD05B267-36C3-4FEF-AC33-8261848FE21B}" destId="{23B0F6A3-989D-43E3-A500-63C4C2AFDA91}" srcOrd="0" destOrd="0" presId="urn:microsoft.com/office/officeart/2005/8/layout/hierarchy3"/>
    <dgm:cxn modelId="{3007A7A0-D4DA-4DA8-B436-B9C3EF4E7939}" type="presOf" srcId="{BA62E986-D83D-4A21-A56F-B7AE354E49F4}" destId="{9D8CCC5C-2941-43DD-AF2B-F42894F8751A}" srcOrd="0" destOrd="0" presId="urn:microsoft.com/office/officeart/2005/8/layout/hierarchy3"/>
    <dgm:cxn modelId="{13F612DF-7669-44CB-8759-17E2E166799A}" type="presOf" srcId="{A64CC8E4-9B30-48C6-B782-1F97151A8C3F}" destId="{2A4FC0FE-F0E3-4596-BADE-9F4E016E4C7B}" srcOrd="0" destOrd="0" presId="urn:microsoft.com/office/officeart/2005/8/layout/hierarchy3"/>
    <dgm:cxn modelId="{46FF54CE-22A2-46C9-A222-5D462DAA92C8}" type="presParOf" srcId="{D910EA20-AC1F-427C-9854-EA01E6620279}" destId="{9DBB21F4-E2D7-4273-8CD7-26826BA7F6DF}" srcOrd="0" destOrd="0" presId="urn:microsoft.com/office/officeart/2005/8/layout/hierarchy3"/>
    <dgm:cxn modelId="{41E3AAE2-1265-416B-B728-C4587BDD7E2A}" type="presParOf" srcId="{9DBB21F4-E2D7-4273-8CD7-26826BA7F6DF}" destId="{12EB3CBA-2BDF-49AC-A477-207F6A77550B}" srcOrd="0" destOrd="0" presId="urn:microsoft.com/office/officeart/2005/8/layout/hierarchy3"/>
    <dgm:cxn modelId="{524EE3C4-C4F6-4700-9267-4CD39C46740F}" type="presParOf" srcId="{12EB3CBA-2BDF-49AC-A477-207F6A77550B}" destId="{24363887-B678-4023-8EA8-274E80461500}" srcOrd="0" destOrd="0" presId="urn:microsoft.com/office/officeart/2005/8/layout/hierarchy3"/>
    <dgm:cxn modelId="{B97F4F8A-DCC1-4281-B253-E4F94B655830}" type="presParOf" srcId="{12EB3CBA-2BDF-49AC-A477-207F6A77550B}" destId="{5787E50E-CE90-4927-B939-D401F0BA08EF}" srcOrd="1" destOrd="0" presId="urn:microsoft.com/office/officeart/2005/8/layout/hierarchy3"/>
    <dgm:cxn modelId="{9F1EC88A-AFB4-4B2D-B988-7CD6C0684FB9}" type="presParOf" srcId="{9DBB21F4-E2D7-4273-8CD7-26826BA7F6DF}" destId="{86035617-C151-403C-A306-E79AE36F064D}" srcOrd="1" destOrd="0" presId="urn:microsoft.com/office/officeart/2005/8/layout/hierarchy3"/>
    <dgm:cxn modelId="{B02017FB-BFBB-46A1-8D6C-2DA4A6FEB4E9}" type="presParOf" srcId="{86035617-C151-403C-A306-E79AE36F064D}" destId="{5714409D-AC1A-4528-A9CA-FCD46AD29D7B}" srcOrd="0" destOrd="0" presId="urn:microsoft.com/office/officeart/2005/8/layout/hierarchy3"/>
    <dgm:cxn modelId="{C882D2FF-95DB-4371-8F32-72AA10977B75}" type="presParOf" srcId="{86035617-C151-403C-A306-E79AE36F064D}" destId="{9D8CCC5C-2941-43DD-AF2B-F42894F8751A}" srcOrd="1" destOrd="0" presId="urn:microsoft.com/office/officeart/2005/8/layout/hierarchy3"/>
    <dgm:cxn modelId="{9C11D6D0-1773-4B78-B04E-E23D97FF06F0}" type="presParOf" srcId="{86035617-C151-403C-A306-E79AE36F064D}" destId="{342BAA3A-4C52-42A4-BC73-B5FE88F042F6}" srcOrd="2" destOrd="0" presId="urn:microsoft.com/office/officeart/2005/8/layout/hierarchy3"/>
    <dgm:cxn modelId="{90DF1F8E-4AFD-406F-B093-7BC1E19761F5}" type="presParOf" srcId="{86035617-C151-403C-A306-E79AE36F064D}" destId="{C55DF36E-4BF7-415F-96C0-D44625B3CA7B}" srcOrd="3" destOrd="0" presId="urn:microsoft.com/office/officeart/2005/8/layout/hierarchy3"/>
    <dgm:cxn modelId="{AACFA6D1-2CCF-483E-AB63-C395FE1C9946}" type="presParOf" srcId="{86035617-C151-403C-A306-E79AE36F064D}" destId="{C46DABEF-53C8-4577-98EC-5BEB6CD1B884}" srcOrd="4" destOrd="0" presId="urn:microsoft.com/office/officeart/2005/8/layout/hierarchy3"/>
    <dgm:cxn modelId="{6269960D-33F8-4DBD-A38B-DED245D179A8}" type="presParOf" srcId="{86035617-C151-403C-A306-E79AE36F064D}" destId="{2A4FC0FE-F0E3-4596-BADE-9F4E016E4C7B}" srcOrd="5" destOrd="0" presId="urn:microsoft.com/office/officeart/2005/8/layout/hierarchy3"/>
    <dgm:cxn modelId="{536B1BCD-D6B8-4F26-856B-8A02CFB1E2FE}" type="presParOf" srcId="{86035617-C151-403C-A306-E79AE36F064D}" destId="{23B0F6A3-989D-43E3-A500-63C4C2AFDA91}" srcOrd="6" destOrd="0" presId="urn:microsoft.com/office/officeart/2005/8/layout/hierarchy3"/>
    <dgm:cxn modelId="{0D18FA10-964E-4379-8890-EED8A4F9DE7F}" type="presParOf" srcId="{86035617-C151-403C-A306-E79AE36F064D}" destId="{0669ED7F-65D4-4D2B-AA36-52B87BB98D86}" srcOrd="7" destOrd="0" presId="urn:microsoft.com/office/officeart/2005/8/layout/hierarchy3"/>
    <dgm:cxn modelId="{A89C55B9-BFA5-4AFE-93B9-C1B8E69913D0}" type="presParOf" srcId="{86035617-C151-403C-A306-E79AE36F064D}" destId="{63A08AF3-2858-4076-B6EC-809A97519580}" srcOrd="8" destOrd="0" presId="urn:microsoft.com/office/officeart/2005/8/layout/hierarchy3"/>
    <dgm:cxn modelId="{075A0C35-3434-4A36-9A7A-5A86A5EA0067}" type="presParOf" srcId="{86035617-C151-403C-A306-E79AE36F064D}" destId="{3326DBDF-3CDB-4AD0-BD83-762706721469}" srcOrd="9" destOrd="0" presId="urn:microsoft.com/office/officeart/2005/8/layout/hierarchy3"/>
    <dgm:cxn modelId="{30DA138B-BEA5-4E12-9919-B3D0FA27D388}" type="presParOf" srcId="{86035617-C151-403C-A306-E79AE36F064D}" destId="{0FDCE74A-70F3-4E49-ACE9-DA78A53525AB}" srcOrd="10" destOrd="0" presId="urn:microsoft.com/office/officeart/2005/8/layout/hierarchy3"/>
    <dgm:cxn modelId="{76FE4845-0728-446A-BE95-8D348BF41D44}" type="presParOf" srcId="{86035617-C151-403C-A306-E79AE36F064D}" destId="{67757F8F-E8B5-463D-8FDF-EB621850D8BE}" srcOrd="11" destOrd="0" presId="urn:microsoft.com/office/officeart/2005/8/layout/hierarchy3"/>
    <dgm:cxn modelId="{D15A70C1-0593-4A0D-9585-B9924F9D9A96}" type="presParOf" srcId="{86035617-C151-403C-A306-E79AE36F064D}" destId="{7DB4437E-7B56-4C1E-91C2-39AA3F30BAE8}" srcOrd="12" destOrd="0" presId="urn:microsoft.com/office/officeart/2005/8/layout/hierarchy3"/>
    <dgm:cxn modelId="{0A7EB119-3201-4DA4-AEF3-40847A72A402}" type="presParOf" srcId="{86035617-C151-403C-A306-E79AE36F064D}" destId="{6E33845B-A6CF-4C4E-8744-7170B6C7DDE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C97CF-27AF-44F8-9392-7C452796DD50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E174B09-9F24-4985-95B2-B31ABE38470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– 63625,87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</a:t>
          </a:r>
          <a:r>
            <a:rPr lang="en-US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31107-5F77-447C-836F-62088A1B3684}" type="parTrans" cxnId="{3E1EB2AE-BC50-4D53-B89A-6E1A282C638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6B869-AA0E-43DB-87C9-BF53E1D5F7F7}" type="sibTrans" cxnId="{3E1EB2AE-BC50-4D53-B89A-6E1A282C638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69CD1-8CFF-47A7-B763-579829B9B4F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 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1005,80т.р.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340DE-ABC1-427C-B9D7-C056A6094A15}" type="parTrans" cxnId="{0C628837-275B-4FD2-9DBC-D96CD5B69057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9F967-18A6-4607-B9B5-7E3E0A4DC433}" type="sibTrans" cxnId="{0C628837-275B-4FD2-9DBC-D96CD5B69057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5AFE3-740A-4B76-8230-5814C4D5CE7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ЕСХН – 2089,32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8A055-DEFC-4509-AEE9-6FEA7BEA0487}" type="parTrans" cxnId="{B13A1327-559C-4E70-9622-0553C72E62A6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AB756-47CE-402E-B709-803A758F3751}" type="sibTrans" cxnId="{B13A1327-559C-4E70-9622-0553C72E62A6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E3B1B-77F4-415E-8080-76CE1C2AF851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ЕНВД – (-) 51,68</a:t>
          </a:r>
          <a:r>
            <a:rPr lang="en-US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954A-9D6C-4898-B783-5E7FC401C0EC}" type="parTrans" cxnId="{EB7450F8-0AC2-43C5-B74B-FA8A50189824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52AF9-6A1B-44EC-A22E-79DFA86C696F}" type="sibTrans" cxnId="{EB7450F8-0AC2-43C5-B74B-FA8A50189824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D2C21-80DD-42A2-A0DE-DDD841EB79B0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НДФЛ– 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31915,84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21509-3059-49F7-9246-9E05AD6EEB1D}" type="parTrans" cxnId="{29D5F4C6-07AE-4D55-96D3-9E5C4E38E02B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4BF61-5286-42F8-965D-D5C93188B476}" type="sibTrans" cxnId="{29D5F4C6-07AE-4D55-96D3-9E5C4E38E02B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2C3B3-CAD5-446C-84D7-3F96EEB7B420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 – 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867,69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669DF-DCC0-4664-971E-3B439F72BB3F}" type="parTrans" cxnId="{2F247EE2-4BFA-46D7-AA25-936B9BC2ECED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1E024-F723-414A-8EC6-239DBF2E8AF6}" type="sibTrans" cxnId="{2F247EE2-4BFA-46D7-AA25-936B9BC2ECED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5032-DDE0-4298-9CB9-25776DAA49F6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 материальных и нематериальных активов – 113,91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172AA-464C-4741-A457-66208E81BA52}" type="parTrans" cxnId="{FA5F709E-E720-4B3B-AE54-547E42A28F20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794F6-32CC-41EE-A0F0-412D534CC27D}" type="sibTrans" cxnId="{FA5F709E-E720-4B3B-AE54-547E42A28F20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C6777-D47C-4BED-B0A6-4798AABF1791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</a:t>
          </a:r>
          <a:r>
            <a:rPr lang="ru-RU" sz="11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среду – 293,95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F1995-C278-489E-BE20-835D3B96E130}" type="parTrans" cxnId="{6FA48518-EF13-4A55-800B-4449B590B39A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CAB8-C498-4CB7-82BA-D74E38CB1608}" type="sibTrans" cxnId="{6FA48518-EF13-4A55-800B-4449B590B39A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01CCB-29C0-416E-A2B2-C5B5F8A4A0C4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 – 2410,98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2A321-71AB-4584-B430-8023F02ADC51}" type="parTrans" cxnId="{12ACCF99-FAA3-45B5-95D1-8E71BFF11ED8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C93D7-0205-48E3-83CB-7675E6CBD879}" type="sibTrans" cxnId="{12ACCF99-FAA3-45B5-95D1-8E71BFF11ED8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5F7AC-2148-4301-92C3-FA6819B997D1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r>
            <a:rPr lang="en-US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  </a:t>
          </a:r>
        </a:p>
        <a:p>
          <a:r>
            <a: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2732,56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160F-040A-4CF6-BBF4-83939622399A}" type="parTrans" cxnId="{8291F39B-E620-44B3-A996-FEB9E544502F}">
      <dgm:prSet custT="1"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498EE-B257-49A3-B0F7-3439C3FF455E}" type="sibTrans" cxnId="{8291F39B-E620-44B3-A996-FEB9E544502F}">
      <dgm:prSet/>
      <dgm:spPr/>
      <dgm:t>
        <a:bodyPr/>
        <a:lstStyle/>
        <a:p>
          <a:endParaRPr lang="ru-RU" sz="105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44537-F75B-4DEA-BCD3-398F11B16399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прибыль –</a:t>
          </a:r>
        </a:p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(-)644,98т.р.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ACBAC-AC20-4A7D-8A0A-2DD5283C3C7D}" type="parTrans" cxnId="{DE20E726-25E6-4FEE-A163-C95200B403A7}">
      <dgm:prSet/>
      <dgm:spPr/>
      <dgm:t>
        <a:bodyPr/>
        <a:lstStyle/>
        <a:p>
          <a:endParaRPr lang="ru-RU"/>
        </a:p>
      </dgm:t>
    </dgm:pt>
    <dgm:pt modelId="{AF244532-E0BF-4E0D-81D0-7A39C3904A95}" type="sibTrans" cxnId="{DE20E726-25E6-4FEE-A163-C95200B403A7}">
      <dgm:prSet/>
      <dgm:spPr/>
      <dgm:t>
        <a:bodyPr/>
        <a:lstStyle/>
        <a:p>
          <a:endParaRPr lang="ru-RU"/>
        </a:p>
      </dgm:t>
    </dgm:pt>
    <dgm:pt modelId="{9A23DAE7-66F3-4096-B85D-AF018DC66B88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– 3027,03 </a:t>
          </a:r>
          <a:r>
            <a:rPr lang="ru-RU" sz="11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BA1C5-2FCB-4E7C-A8A5-5392CE02C908}" type="parTrans" cxnId="{D5E73DE3-9875-4C62-B918-C59928112100}">
      <dgm:prSet/>
      <dgm:spPr/>
      <dgm:t>
        <a:bodyPr/>
        <a:lstStyle/>
        <a:p>
          <a:endParaRPr lang="ru-RU"/>
        </a:p>
      </dgm:t>
    </dgm:pt>
    <dgm:pt modelId="{1873008B-4BDE-407F-99F3-275DDC1FEE77}" type="sibTrans" cxnId="{D5E73DE3-9875-4C62-B918-C59928112100}">
      <dgm:prSet/>
      <dgm:spPr/>
      <dgm:t>
        <a:bodyPr/>
        <a:lstStyle/>
        <a:p>
          <a:endParaRPr lang="ru-RU"/>
        </a:p>
      </dgm:t>
    </dgm:pt>
    <dgm:pt modelId="{7156E3C2-9BF4-47D8-A77C-70E039B990A2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платных услуг и комп. затрат гос-ва- 4718,26 </a:t>
          </a:r>
          <a:r>
            <a:rPr lang="ru-RU" sz="11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EDD7E-BC35-425C-B9FA-D397AC2E24D6}" type="parTrans" cxnId="{EA819945-60EF-45A8-8184-88B1306A51B0}">
      <dgm:prSet/>
      <dgm:spPr/>
      <dgm:t>
        <a:bodyPr/>
        <a:lstStyle/>
        <a:p>
          <a:endParaRPr lang="ru-RU"/>
        </a:p>
      </dgm:t>
    </dgm:pt>
    <dgm:pt modelId="{D852AC42-4599-4B52-A38F-525A339D8857}" type="sibTrans" cxnId="{EA819945-60EF-45A8-8184-88B1306A51B0}">
      <dgm:prSet/>
      <dgm:spPr/>
      <dgm:t>
        <a:bodyPr/>
        <a:lstStyle/>
        <a:p>
          <a:endParaRPr lang="ru-RU"/>
        </a:p>
      </dgm:t>
    </dgm:pt>
    <dgm:pt modelId="{2D21E069-809D-41A3-A62B-30F80529A33F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Патент-1931,97т.р.</a:t>
          </a:r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13D0B-4C31-4340-83BB-77BAEE95FD59}" type="parTrans" cxnId="{A4A7C4E2-7E5D-4E3D-BADB-4D4CD9A5B44E}">
      <dgm:prSet/>
      <dgm:spPr/>
      <dgm:t>
        <a:bodyPr/>
        <a:lstStyle/>
        <a:p>
          <a:endParaRPr lang="ru-RU"/>
        </a:p>
      </dgm:t>
    </dgm:pt>
    <dgm:pt modelId="{CBFDC11C-BD13-49EA-9CA0-9D115857AD08}" type="sibTrans" cxnId="{A4A7C4E2-7E5D-4E3D-BADB-4D4CD9A5B44E}">
      <dgm:prSet/>
      <dgm:spPr/>
      <dgm:t>
        <a:bodyPr/>
        <a:lstStyle/>
        <a:p>
          <a:endParaRPr lang="ru-RU"/>
        </a:p>
      </dgm:t>
    </dgm:pt>
    <dgm:pt modelId="{654D2219-4B75-479F-9536-57325845F4AE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доходы, уменьшенные на величину расходов-</a:t>
          </a:r>
          <a:r>
            <a:rPr lang="en-US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4675,35 </a:t>
          </a:r>
          <a:r>
            <a:rPr lang="ru-RU" sz="11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1707A-25E4-43B6-8937-8EEFCFEDFC88}" type="parTrans" cxnId="{6E6C72D6-9713-43AA-9393-18A205572CC2}">
      <dgm:prSet/>
      <dgm:spPr/>
      <dgm:t>
        <a:bodyPr/>
        <a:lstStyle/>
        <a:p>
          <a:endParaRPr lang="ru-RU"/>
        </a:p>
      </dgm:t>
    </dgm:pt>
    <dgm:pt modelId="{9B64A292-423D-4688-A2CD-BB9DC7F76463}" type="sibTrans" cxnId="{6E6C72D6-9713-43AA-9393-18A205572CC2}">
      <dgm:prSet/>
      <dgm:spPr/>
      <dgm:t>
        <a:bodyPr/>
        <a:lstStyle/>
        <a:p>
          <a:endParaRPr lang="ru-RU"/>
        </a:p>
      </dgm:t>
    </dgm:pt>
    <dgm:pt modelId="{4992458A-0758-4D59-BE88-1409A84B8D1C}">
      <dgm:prSet custT="1"/>
      <dgm:spPr/>
      <dgm:t>
        <a:bodyPr/>
        <a:lstStyle/>
        <a:p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доходы-</a:t>
          </a:r>
          <a:r>
            <a:rPr lang="en-US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13417,42 </a:t>
          </a:r>
          <a:r>
            <a:rPr lang="ru-RU" sz="11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0C673-89B3-4BB9-A12F-EC51075D517A}" type="parTrans" cxnId="{92CE5AB8-727B-4D33-B81D-B3E184125B30}">
      <dgm:prSet/>
      <dgm:spPr/>
      <dgm:t>
        <a:bodyPr/>
        <a:lstStyle/>
        <a:p>
          <a:endParaRPr lang="ru-RU"/>
        </a:p>
      </dgm:t>
    </dgm:pt>
    <dgm:pt modelId="{6E154959-7472-421C-BFC9-DE5F1C6ADEE9}" type="sibTrans" cxnId="{92CE5AB8-727B-4D33-B81D-B3E184125B30}">
      <dgm:prSet/>
      <dgm:spPr/>
      <dgm:t>
        <a:bodyPr/>
        <a:lstStyle/>
        <a:p>
          <a:endParaRPr lang="ru-RU"/>
        </a:p>
      </dgm:t>
    </dgm:pt>
    <dgm:pt modelId="{1F7CCB96-619E-4D22-9739-933F96B809C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  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536,73</a:t>
          </a:r>
          <a:r>
            <a:rPr lang="ru-RU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CDFBA-672F-49EF-98A3-A325800CED81}" type="parTrans" cxnId="{C2D44403-F33F-46F5-B9D7-91DEB92DC2D4}">
      <dgm:prSet/>
      <dgm:spPr/>
      <dgm:t>
        <a:bodyPr/>
        <a:lstStyle/>
        <a:p>
          <a:endParaRPr lang="ru-RU"/>
        </a:p>
      </dgm:t>
    </dgm:pt>
    <dgm:pt modelId="{A9212D90-AC74-43B2-8FD6-62D2E963BEC6}" type="sibTrans" cxnId="{C2D44403-F33F-46F5-B9D7-91DEB92DC2D4}">
      <dgm:prSet/>
      <dgm:spPr/>
      <dgm:t>
        <a:bodyPr/>
        <a:lstStyle/>
        <a:p>
          <a:endParaRPr lang="ru-RU"/>
        </a:p>
      </dgm:t>
    </dgm:pt>
    <dgm:pt modelId="{01D9A40B-0419-400F-84B5-B3D5756F311A}" type="pres">
      <dgm:prSet presAssocID="{419C97CF-27AF-44F8-9392-7C452796DD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240C0-AF3F-4513-AF66-83331E4FA485}" type="pres">
      <dgm:prSet presAssocID="{AE174B09-9F24-4985-95B2-B31ABE38470C}" presName="centerShape" presStyleLbl="node0" presStyleIdx="0" presStyleCnt="1" custScaleX="222196" custScaleY="214721" custLinFactNeighborX="790" custLinFactNeighborY="94"/>
      <dgm:spPr/>
      <dgm:t>
        <a:bodyPr/>
        <a:lstStyle/>
        <a:p>
          <a:endParaRPr lang="ru-RU"/>
        </a:p>
      </dgm:t>
    </dgm:pt>
    <dgm:pt modelId="{7091FA13-31A0-4FE9-BA02-673C0D56D948}" type="pres">
      <dgm:prSet presAssocID="{682340DE-ABC1-427C-B9D7-C056A6094A15}" presName="Name9" presStyleLbl="parChTrans1D2" presStyleIdx="0" presStyleCnt="16"/>
      <dgm:spPr/>
      <dgm:t>
        <a:bodyPr/>
        <a:lstStyle/>
        <a:p>
          <a:endParaRPr lang="ru-RU"/>
        </a:p>
      </dgm:t>
    </dgm:pt>
    <dgm:pt modelId="{DDBB5354-2B86-41D6-83A3-7F89222094FD}" type="pres">
      <dgm:prSet presAssocID="{682340DE-ABC1-427C-B9D7-C056A6094A15}" presName="connTx" presStyleLbl="parChTrans1D2" presStyleIdx="0" presStyleCnt="16"/>
      <dgm:spPr/>
      <dgm:t>
        <a:bodyPr/>
        <a:lstStyle/>
        <a:p>
          <a:endParaRPr lang="ru-RU"/>
        </a:p>
      </dgm:t>
    </dgm:pt>
    <dgm:pt modelId="{FDCBA124-9129-49ED-94A4-8C08BDE2D261}" type="pres">
      <dgm:prSet presAssocID="{EAF69CD1-8CFF-47A7-B763-579829B9B4FB}" presName="node" presStyleLbl="node1" presStyleIdx="0" presStyleCnt="16" custScaleX="128538" custScaleY="131963" custRadScaleRad="93361" custRadScaleInc="12327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01CC673-3D20-4372-8167-9641321787C4}" type="pres">
      <dgm:prSet presAssocID="{58213D0B-4C31-4340-83BB-77BAEE95FD59}" presName="Name9" presStyleLbl="parChTrans1D2" presStyleIdx="1" presStyleCnt="16"/>
      <dgm:spPr/>
      <dgm:t>
        <a:bodyPr/>
        <a:lstStyle/>
        <a:p>
          <a:endParaRPr lang="ru-RU"/>
        </a:p>
      </dgm:t>
    </dgm:pt>
    <dgm:pt modelId="{53AED403-9B03-43E7-B912-3EB9BCDFB9CD}" type="pres">
      <dgm:prSet presAssocID="{58213D0B-4C31-4340-83BB-77BAEE95FD59}" presName="connTx" presStyleLbl="parChTrans1D2" presStyleIdx="1" presStyleCnt="16"/>
      <dgm:spPr/>
      <dgm:t>
        <a:bodyPr/>
        <a:lstStyle/>
        <a:p>
          <a:endParaRPr lang="ru-RU"/>
        </a:p>
      </dgm:t>
    </dgm:pt>
    <dgm:pt modelId="{04B071B2-D43E-4023-96E7-2263FC008DE4}" type="pres">
      <dgm:prSet presAssocID="{2D21E069-809D-41A3-A62B-30F80529A33F}" presName="node" presStyleLbl="node1" presStyleIdx="1" presStyleCnt="16" custScaleX="131915" custScaleY="122030" custRadScaleRad="127875" custRadScaleInc="8750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22AE967-7CB0-48EF-BDF5-B89A67EFE2FD}" type="pres">
      <dgm:prSet presAssocID="{4C68A055-DEFC-4509-AEE9-6FEA7BEA0487}" presName="Name9" presStyleLbl="parChTrans1D2" presStyleIdx="2" presStyleCnt="16"/>
      <dgm:spPr/>
      <dgm:t>
        <a:bodyPr/>
        <a:lstStyle/>
        <a:p>
          <a:endParaRPr lang="ru-RU"/>
        </a:p>
      </dgm:t>
    </dgm:pt>
    <dgm:pt modelId="{B975FD83-BC7F-4D1D-91E8-6BE29A6FFC65}" type="pres">
      <dgm:prSet presAssocID="{4C68A055-DEFC-4509-AEE9-6FEA7BEA0487}" presName="connTx" presStyleLbl="parChTrans1D2" presStyleIdx="2" presStyleCnt="16"/>
      <dgm:spPr/>
      <dgm:t>
        <a:bodyPr/>
        <a:lstStyle/>
        <a:p>
          <a:endParaRPr lang="ru-RU"/>
        </a:p>
      </dgm:t>
    </dgm:pt>
    <dgm:pt modelId="{CACF864D-7BD1-497A-9788-36625763FD61}" type="pres">
      <dgm:prSet presAssocID="{8295AFE3-740A-4B76-8230-5814C4D5CE7C}" presName="node" presStyleLbl="node1" presStyleIdx="2" presStyleCnt="16" custScaleX="126049" custScaleY="107581" custRadScaleRad="106590" custRadScaleInc="5379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F6721F7-8DF4-42F5-A783-ADE357DAB5A3}" type="pres">
      <dgm:prSet presAssocID="{CBE8954A-9D6C-4898-B783-5E7FC401C0EC}" presName="Name9" presStyleLbl="parChTrans1D2" presStyleIdx="3" presStyleCnt="16"/>
      <dgm:spPr/>
      <dgm:t>
        <a:bodyPr/>
        <a:lstStyle/>
        <a:p>
          <a:endParaRPr lang="ru-RU"/>
        </a:p>
      </dgm:t>
    </dgm:pt>
    <dgm:pt modelId="{3E7ABCF0-47BE-4B7E-99C6-6DCC4B97E935}" type="pres">
      <dgm:prSet presAssocID="{CBE8954A-9D6C-4898-B783-5E7FC401C0EC}" presName="connTx" presStyleLbl="parChTrans1D2" presStyleIdx="3" presStyleCnt="16"/>
      <dgm:spPr/>
      <dgm:t>
        <a:bodyPr/>
        <a:lstStyle/>
        <a:p>
          <a:endParaRPr lang="ru-RU"/>
        </a:p>
      </dgm:t>
    </dgm:pt>
    <dgm:pt modelId="{E6FC2039-1B44-4C37-8FD5-33CA9099EA66}" type="pres">
      <dgm:prSet presAssocID="{901E3B1B-77F4-415E-8080-76CE1C2AF851}" presName="node" presStyleLbl="node1" presStyleIdx="3" presStyleCnt="16" custScaleX="125615" custScaleY="114453" custRadScaleRad="98407" custRadScaleInc="1627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1660B5-04A3-4FA6-AB12-757695EC64CE}" type="pres">
      <dgm:prSet presAssocID="{60D21509-3059-49F7-9246-9E05AD6EEB1D}" presName="Name9" presStyleLbl="parChTrans1D2" presStyleIdx="4" presStyleCnt="16"/>
      <dgm:spPr/>
      <dgm:t>
        <a:bodyPr/>
        <a:lstStyle/>
        <a:p>
          <a:endParaRPr lang="ru-RU"/>
        </a:p>
      </dgm:t>
    </dgm:pt>
    <dgm:pt modelId="{A61A30EC-37D4-4CD3-A976-5F16B54C9629}" type="pres">
      <dgm:prSet presAssocID="{60D21509-3059-49F7-9246-9E05AD6EEB1D}" presName="connTx" presStyleLbl="parChTrans1D2" presStyleIdx="4" presStyleCnt="16"/>
      <dgm:spPr/>
      <dgm:t>
        <a:bodyPr/>
        <a:lstStyle/>
        <a:p>
          <a:endParaRPr lang="ru-RU"/>
        </a:p>
      </dgm:t>
    </dgm:pt>
    <dgm:pt modelId="{E7CE0A9B-59A2-4F6A-A104-8CA498ECEE52}" type="pres">
      <dgm:prSet presAssocID="{01FD2C21-80DD-42A2-A0DE-DDD841EB79B0}" presName="node" presStyleLbl="node1" presStyleIdx="4" presStyleCnt="16" custScaleX="137101" custScaleY="116890" custRadScaleRad="106170" custRadScaleInc="-10282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8564AE-6452-4C39-8723-663BC35FA8B2}" type="pres">
      <dgm:prSet presAssocID="{52F669DF-DCC0-4664-971E-3B439F72BB3F}" presName="Name9" presStyleLbl="parChTrans1D2" presStyleIdx="5" presStyleCnt="16"/>
      <dgm:spPr/>
      <dgm:t>
        <a:bodyPr/>
        <a:lstStyle/>
        <a:p>
          <a:endParaRPr lang="ru-RU"/>
        </a:p>
      </dgm:t>
    </dgm:pt>
    <dgm:pt modelId="{340C0D29-56C0-4AB0-9743-AFEE592226B2}" type="pres">
      <dgm:prSet presAssocID="{52F669DF-DCC0-4664-971E-3B439F72BB3F}" presName="connTx" presStyleLbl="parChTrans1D2" presStyleIdx="5" presStyleCnt="16"/>
      <dgm:spPr/>
      <dgm:t>
        <a:bodyPr/>
        <a:lstStyle/>
        <a:p>
          <a:endParaRPr lang="ru-RU"/>
        </a:p>
      </dgm:t>
    </dgm:pt>
    <dgm:pt modelId="{258FED6E-DE0C-4BB8-B161-174481428D9C}" type="pres">
      <dgm:prSet presAssocID="{48A2C3B3-CAD5-446C-84D7-3F96EEB7B420}" presName="node" presStyleLbl="node1" presStyleIdx="5" presStyleCnt="16" custScaleX="138459" custScaleY="111706" custRadScaleRad="93669" custRadScaleInc="13277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7A6A2A-D00E-4823-9C43-ACDB86A0BAF5}" type="pres">
      <dgm:prSet presAssocID="{3C5172AA-464C-4741-A457-66208E81BA52}" presName="Name9" presStyleLbl="parChTrans1D2" presStyleIdx="6" presStyleCnt="16"/>
      <dgm:spPr/>
      <dgm:t>
        <a:bodyPr/>
        <a:lstStyle/>
        <a:p>
          <a:endParaRPr lang="ru-RU"/>
        </a:p>
      </dgm:t>
    </dgm:pt>
    <dgm:pt modelId="{76B821FA-B9FA-4AC5-B553-00D6F171E176}" type="pres">
      <dgm:prSet presAssocID="{3C5172AA-464C-4741-A457-66208E81BA52}" presName="connTx" presStyleLbl="parChTrans1D2" presStyleIdx="6" presStyleCnt="16"/>
      <dgm:spPr/>
      <dgm:t>
        <a:bodyPr/>
        <a:lstStyle/>
        <a:p>
          <a:endParaRPr lang="ru-RU"/>
        </a:p>
      </dgm:t>
    </dgm:pt>
    <dgm:pt modelId="{0F52DA75-CF5D-40CD-8528-D6C0E9FB2FDD}" type="pres">
      <dgm:prSet presAssocID="{7C745032-DDE0-4298-9CB9-25776DAA49F6}" presName="node" presStyleLbl="node1" presStyleIdx="6" presStyleCnt="16" custScaleX="143007" custScaleY="171002" custRadScaleRad="109573" custRadScaleInc="9343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787EC9-C2A3-4430-8F79-A2CF9E06539B}" type="pres">
      <dgm:prSet presAssocID="{687F1995-C278-489E-BE20-835D3B96E130}" presName="Name9" presStyleLbl="parChTrans1D2" presStyleIdx="7" presStyleCnt="16"/>
      <dgm:spPr/>
      <dgm:t>
        <a:bodyPr/>
        <a:lstStyle/>
        <a:p>
          <a:endParaRPr lang="ru-RU"/>
        </a:p>
      </dgm:t>
    </dgm:pt>
    <dgm:pt modelId="{80A8B927-9734-4011-95BA-73571C402ADF}" type="pres">
      <dgm:prSet presAssocID="{687F1995-C278-489E-BE20-835D3B96E130}" presName="connTx" presStyleLbl="parChTrans1D2" presStyleIdx="7" presStyleCnt="16"/>
      <dgm:spPr/>
      <dgm:t>
        <a:bodyPr/>
        <a:lstStyle/>
        <a:p>
          <a:endParaRPr lang="ru-RU"/>
        </a:p>
      </dgm:t>
    </dgm:pt>
    <dgm:pt modelId="{1E323832-51AB-4B36-99BA-77DE028EDCA6}" type="pres">
      <dgm:prSet presAssocID="{5E6C6777-D47C-4BED-B0A6-4798AABF1791}" presName="node" presStyleLbl="node1" presStyleIdx="7" presStyleCnt="16" custScaleX="129354" custScaleY="129354" custRadScaleRad="77767" custRadScaleInc="3344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D1DB17-5069-4485-B51C-55A07E65B868}" type="pres">
      <dgm:prSet presAssocID="{1BF2A321-71AB-4584-B430-8023F02ADC51}" presName="Name9" presStyleLbl="parChTrans1D2" presStyleIdx="8" presStyleCnt="16"/>
      <dgm:spPr/>
      <dgm:t>
        <a:bodyPr/>
        <a:lstStyle/>
        <a:p>
          <a:endParaRPr lang="ru-RU"/>
        </a:p>
      </dgm:t>
    </dgm:pt>
    <dgm:pt modelId="{2128933A-AF7C-4FC0-AF21-CC9216ABCC51}" type="pres">
      <dgm:prSet presAssocID="{1BF2A321-71AB-4584-B430-8023F02ADC51}" presName="connTx" presStyleLbl="parChTrans1D2" presStyleIdx="8" presStyleCnt="16"/>
      <dgm:spPr/>
      <dgm:t>
        <a:bodyPr/>
        <a:lstStyle/>
        <a:p>
          <a:endParaRPr lang="ru-RU"/>
        </a:p>
      </dgm:t>
    </dgm:pt>
    <dgm:pt modelId="{7F3E5E83-B432-42D7-AAC5-55753DA45A17}" type="pres">
      <dgm:prSet presAssocID="{77B01CCB-29C0-416E-A2B2-C5B5F8A4A0C4}" presName="node" presStyleLbl="node1" presStyleIdx="8" presStyleCnt="16" custScaleX="118338" custScaleY="138873" custRadScaleRad="95619" custRadScaleInc="327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9A41E0-CE74-4818-AFBA-B186045EB717}" type="pres">
      <dgm:prSet presAssocID="{B718160F-040A-4CF6-BBF4-83939622399A}" presName="Name9" presStyleLbl="parChTrans1D2" presStyleIdx="9" presStyleCnt="16"/>
      <dgm:spPr/>
      <dgm:t>
        <a:bodyPr/>
        <a:lstStyle/>
        <a:p>
          <a:endParaRPr lang="ru-RU"/>
        </a:p>
      </dgm:t>
    </dgm:pt>
    <dgm:pt modelId="{25BACC9A-FA2C-4D69-A8B7-FE2329EA43E9}" type="pres">
      <dgm:prSet presAssocID="{B718160F-040A-4CF6-BBF4-83939622399A}" presName="connTx" presStyleLbl="parChTrans1D2" presStyleIdx="9" presStyleCnt="16"/>
      <dgm:spPr/>
      <dgm:t>
        <a:bodyPr/>
        <a:lstStyle/>
        <a:p>
          <a:endParaRPr lang="ru-RU"/>
        </a:p>
      </dgm:t>
    </dgm:pt>
    <dgm:pt modelId="{DE1FF066-33C0-48F3-8F44-3E7005EEF8F9}" type="pres">
      <dgm:prSet presAssocID="{3655F7AC-2148-4301-92C3-FA6819B997D1}" presName="node" presStyleLbl="node1" presStyleIdx="9" presStyleCnt="16" custScaleX="142503" custScaleY="119088" custRadScaleRad="97384" custRadScaleInc="7111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64DB28A-9719-4A3A-87DB-CB263F42D98B}" type="pres">
      <dgm:prSet presAssocID="{EDCCDFBA-672F-49EF-98A3-A325800CED81}" presName="Name9" presStyleLbl="parChTrans1D2" presStyleIdx="10" presStyleCnt="16"/>
      <dgm:spPr/>
      <dgm:t>
        <a:bodyPr/>
        <a:lstStyle/>
        <a:p>
          <a:endParaRPr lang="ru-RU"/>
        </a:p>
      </dgm:t>
    </dgm:pt>
    <dgm:pt modelId="{74BCA929-A348-436C-918B-15EEC60245B4}" type="pres">
      <dgm:prSet presAssocID="{EDCCDFBA-672F-49EF-98A3-A325800CED81}" presName="connTx" presStyleLbl="parChTrans1D2" presStyleIdx="10" presStyleCnt="16"/>
      <dgm:spPr/>
      <dgm:t>
        <a:bodyPr/>
        <a:lstStyle/>
        <a:p>
          <a:endParaRPr lang="ru-RU"/>
        </a:p>
      </dgm:t>
    </dgm:pt>
    <dgm:pt modelId="{C5CB2F64-E7FE-415F-8150-D5FAE878B00B}" type="pres">
      <dgm:prSet presAssocID="{1F7CCB96-619E-4D22-9739-933F96B809C5}" presName="node" presStyleLbl="node1" presStyleIdx="10" presStyleCnt="16" custScaleX="142503" custScaleY="119088" custRadScaleRad="109645" custRadScaleInc="6919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A299D4-A671-462E-876F-F280A281E827}" type="pres">
      <dgm:prSet presAssocID="{DCDACBAC-AC20-4A7D-8A0A-2DD5283C3C7D}" presName="Name9" presStyleLbl="parChTrans1D2" presStyleIdx="11" presStyleCnt="16"/>
      <dgm:spPr/>
      <dgm:t>
        <a:bodyPr/>
        <a:lstStyle/>
        <a:p>
          <a:endParaRPr lang="ru-RU"/>
        </a:p>
      </dgm:t>
    </dgm:pt>
    <dgm:pt modelId="{D21E44B3-C166-400B-80F0-B3FC98B41B0D}" type="pres">
      <dgm:prSet presAssocID="{DCDACBAC-AC20-4A7D-8A0A-2DD5283C3C7D}" presName="connTx" presStyleLbl="parChTrans1D2" presStyleIdx="11" presStyleCnt="16"/>
      <dgm:spPr/>
      <dgm:t>
        <a:bodyPr/>
        <a:lstStyle/>
        <a:p>
          <a:endParaRPr lang="ru-RU"/>
        </a:p>
      </dgm:t>
    </dgm:pt>
    <dgm:pt modelId="{C9CAC3EB-A140-4AA4-B34C-3036B3900BC9}" type="pres">
      <dgm:prSet presAssocID="{D2044537-F75B-4DEA-BCD3-398F11B16399}" presName="node" presStyleLbl="node1" presStyleIdx="11" presStyleCnt="16" custScaleX="137238" custScaleY="121023" custRadScaleRad="134006" custRadScaleInc="6208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E8AFCCE-CEA2-45AB-A199-53A819AFE909}" type="pres">
      <dgm:prSet presAssocID="{1F4BA1C5-2FCB-4E7C-A8A5-5392CE02C908}" presName="Name9" presStyleLbl="parChTrans1D2" presStyleIdx="12" presStyleCnt="16"/>
      <dgm:spPr/>
      <dgm:t>
        <a:bodyPr/>
        <a:lstStyle/>
        <a:p>
          <a:endParaRPr lang="ru-RU"/>
        </a:p>
      </dgm:t>
    </dgm:pt>
    <dgm:pt modelId="{2172C1CA-5473-4848-82EF-F590BFA55808}" type="pres">
      <dgm:prSet presAssocID="{1F4BA1C5-2FCB-4E7C-A8A5-5392CE02C908}" presName="connTx" presStyleLbl="parChTrans1D2" presStyleIdx="12" presStyleCnt="16"/>
      <dgm:spPr/>
      <dgm:t>
        <a:bodyPr/>
        <a:lstStyle/>
        <a:p>
          <a:endParaRPr lang="ru-RU"/>
        </a:p>
      </dgm:t>
    </dgm:pt>
    <dgm:pt modelId="{3C9285A3-DDD1-4D19-A5E7-F04567C57FE2}" type="pres">
      <dgm:prSet presAssocID="{9A23DAE7-66F3-4096-B85D-AF018DC66B88}" presName="node" presStyleLbl="node1" presStyleIdx="12" presStyleCnt="16" custScaleX="134584" custScaleY="114431" custRadScaleRad="92970" custRadScaleInc="7783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62750B-8B23-44C7-8F66-0E8FD829D7AD}" type="pres">
      <dgm:prSet presAssocID="{D3AEDD7E-BC35-425C-B9FA-D397AC2E24D6}" presName="Name9" presStyleLbl="parChTrans1D2" presStyleIdx="13" presStyleCnt="16"/>
      <dgm:spPr/>
      <dgm:t>
        <a:bodyPr/>
        <a:lstStyle/>
        <a:p>
          <a:endParaRPr lang="ru-RU"/>
        </a:p>
      </dgm:t>
    </dgm:pt>
    <dgm:pt modelId="{EEDA16FE-95E0-4EF3-8632-236BAFE2ECA2}" type="pres">
      <dgm:prSet presAssocID="{D3AEDD7E-BC35-425C-B9FA-D397AC2E24D6}" presName="connTx" presStyleLbl="parChTrans1D2" presStyleIdx="13" presStyleCnt="16"/>
      <dgm:spPr/>
      <dgm:t>
        <a:bodyPr/>
        <a:lstStyle/>
        <a:p>
          <a:endParaRPr lang="ru-RU"/>
        </a:p>
      </dgm:t>
    </dgm:pt>
    <dgm:pt modelId="{8A93AB4A-723E-46C0-93D1-1740F4601A6C}" type="pres">
      <dgm:prSet presAssocID="{7156E3C2-9BF4-47D8-A77C-70E039B990A2}" presName="node" presStyleLbl="node1" presStyleIdx="13" presStyleCnt="16" custScaleX="135977" custScaleY="131115" custRadScaleRad="77581" custRadScaleInc="-11266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3D3833-7DE9-4E02-8514-DC0F13649729}" type="pres">
      <dgm:prSet presAssocID="{3B01707A-25E4-43B6-8937-8EEFCFEDFC88}" presName="Name9" presStyleLbl="parChTrans1D2" presStyleIdx="14" presStyleCnt="16"/>
      <dgm:spPr/>
      <dgm:t>
        <a:bodyPr/>
        <a:lstStyle/>
        <a:p>
          <a:endParaRPr lang="ru-RU"/>
        </a:p>
      </dgm:t>
    </dgm:pt>
    <dgm:pt modelId="{CEDAEE50-6FE7-45BF-9866-68100301B7FD}" type="pres">
      <dgm:prSet presAssocID="{3B01707A-25E4-43B6-8937-8EEFCFEDFC88}" presName="connTx" presStyleLbl="parChTrans1D2" presStyleIdx="14" presStyleCnt="16"/>
      <dgm:spPr/>
      <dgm:t>
        <a:bodyPr/>
        <a:lstStyle/>
        <a:p>
          <a:endParaRPr lang="ru-RU"/>
        </a:p>
      </dgm:t>
    </dgm:pt>
    <dgm:pt modelId="{200CBF23-7A1C-4FF3-A125-66EA3BC829E0}" type="pres">
      <dgm:prSet presAssocID="{654D2219-4B75-479F-9536-57325845F4AE}" presName="node" presStyleLbl="node1" presStyleIdx="14" presStyleCnt="16" custScaleX="214891" custScaleY="185862" custRadScaleRad="101100" custRadScaleInc="914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513330-AC83-40A8-BBC2-0C5FD7105331}" type="pres">
      <dgm:prSet presAssocID="{DBD0C673-89B3-4BB9-A12F-EC51075D517A}" presName="Name9" presStyleLbl="parChTrans1D2" presStyleIdx="15" presStyleCnt="16"/>
      <dgm:spPr/>
      <dgm:t>
        <a:bodyPr/>
        <a:lstStyle/>
        <a:p>
          <a:endParaRPr lang="ru-RU"/>
        </a:p>
      </dgm:t>
    </dgm:pt>
    <dgm:pt modelId="{9B0FC0A3-725B-4C35-880F-08BADDD7220A}" type="pres">
      <dgm:prSet presAssocID="{DBD0C673-89B3-4BB9-A12F-EC51075D517A}" presName="connTx" presStyleLbl="parChTrans1D2" presStyleIdx="15" presStyleCnt="16"/>
      <dgm:spPr/>
      <dgm:t>
        <a:bodyPr/>
        <a:lstStyle/>
        <a:p>
          <a:endParaRPr lang="ru-RU"/>
        </a:p>
      </dgm:t>
    </dgm:pt>
    <dgm:pt modelId="{2203B749-D19F-4879-8D5B-B5890962B4FE}" type="pres">
      <dgm:prSet presAssocID="{4992458A-0758-4D59-BE88-1409A84B8D1C}" presName="node" presStyleLbl="node1" presStyleIdx="15" presStyleCnt="16" custScaleX="269822" custScaleY="111997" custRadScaleRad="114475" custRadScaleInc="4822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3257209-1D6D-4926-999A-4B08B6271026}" type="presOf" srcId="{EDCCDFBA-672F-49EF-98A3-A325800CED81}" destId="{C64DB28A-9719-4A3A-87DB-CB263F42D98B}" srcOrd="0" destOrd="0" presId="urn:microsoft.com/office/officeart/2005/8/layout/radial1"/>
    <dgm:cxn modelId="{4A92731C-00E1-43A1-875B-9D7E3CFD1E83}" type="presOf" srcId="{419C97CF-27AF-44F8-9392-7C452796DD50}" destId="{01D9A40B-0419-400F-84B5-B3D5756F311A}" srcOrd="0" destOrd="0" presId="urn:microsoft.com/office/officeart/2005/8/layout/radial1"/>
    <dgm:cxn modelId="{DE20E726-25E6-4FEE-A163-C95200B403A7}" srcId="{AE174B09-9F24-4985-95B2-B31ABE38470C}" destId="{D2044537-F75B-4DEA-BCD3-398F11B16399}" srcOrd="11" destOrd="0" parTransId="{DCDACBAC-AC20-4A7D-8A0A-2DD5283C3C7D}" sibTransId="{AF244532-E0BF-4E0D-81D0-7A39C3904A95}"/>
    <dgm:cxn modelId="{3CFC7169-9DC1-45B4-AD25-EC4BBED31752}" type="presOf" srcId="{DCDACBAC-AC20-4A7D-8A0A-2DD5283C3C7D}" destId="{D21E44B3-C166-400B-80F0-B3FC98B41B0D}" srcOrd="1" destOrd="0" presId="urn:microsoft.com/office/officeart/2005/8/layout/radial1"/>
    <dgm:cxn modelId="{C48478C4-0909-412E-943E-26C30F0BEC32}" type="presOf" srcId="{1F7CCB96-619E-4D22-9739-933F96B809C5}" destId="{C5CB2F64-E7FE-415F-8150-D5FAE878B00B}" srcOrd="0" destOrd="0" presId="urn:microsoft.com/office/officeart/2005/8/layout/radial1"/>
    <dgm:cxn modelId="{A4A7C4E2-7E5D-4E3D-BADB-4D4CD9A5B44E}" srcId="{AE174B09-9F24-4985-95B2-B31ABE38470C}" destId="{2D21E069-809D-41A3-A62B-30F80529A33F}" srcOrd="1" destOrd="0" parTransId="{58213D0B-4C31-4340-83BB-77BAEE95FD59}" sibTransId="{CBFDC11C-BD13-49EA-9CA0-9D115857AD08}"/>
    <dgm:cxn modelId="{6E6C72D6-9713-43AA-9393-18A205572CC2}" srcId="{AE174B09-9F24-4985-95B2-B31ABE38470C}" destId="{654D2219-4B75-479F-9536-57325845F4AE}" srcOrd="14" destOrd="0" parTransId="{3B01707A-25E4-43B6-8937-8EEFCFEDFC88}" sibTransId="{9B64A292-423D-4688-A2CD-BB9DC7F76463}"/>
    <dgm:cxn modelId="{4760B48B-D95E-4CE4-9210-85277ACBB5AB}" type="presOf" srcId="{7C745032-DDE0-4298-9CB9-25776DAA49F6}" destId="{0F52DA75-CF5D-40CD-8528-D6C0E9FB2FDD}" srcOrd="0" destOrd="0" presId="urn:microsoft.com/office/officeart/2005/8/layout/radial1"/>
    <dgm:cxn modelId="{E4DFB817-874B-4985-94A2-C1494B11C464}" type="presOf" srcId="{9A23DAE7-66F3-4096-B85D-AF018DC66B88}" destId="{3C9285A3-DDD1-4D19-A5E7-F04567C57FE2}" srcOrd="0" destOrd="0" presId="urn:microsoft.com/office/officeart/2005/8/layout/radial1"/>
    <dgm:cxn modelId="{3069012F-733C-45EF-9CA4-53962CC4D382}" type="presOf" srcId="{3C5172AA-464C-4741-A457-66208E81BA52}" destId="{76B821FA-B9FA-4AC5-B553-00D6F171E176}" srcOrd="1" destOrd="0" presId="urn:microsoft.com/office/officeart/2005/8/layout/radial1"/>
    <dgm:cxn modelId="{51DDD08F-C0FA-4F1B-9B51-CE58CDAFF7F8}" type="presOf" srcId="{4992458A-0758-4D59-BE88-1409A84B8D1C}" destId="{2203B749-D19F-4879-8D5B-B5890962B4FE}" srcOrd="0" destOrd="0" presId="urn:microsoft.com/office/officeart/2005/8/layout/radial1"/>
    <dgm:cxn modelId="{50AB7F32-1F00-4144-BC8D-441E7D197E83}" type="presOf" srcId="{4C68A055-DEFC-4509-AEE9-6FEA7BEA0487}" destId="{F22AE967-7CB0-48EF-BDF5-B89A67EFE2FD}" srcOrd="0" destOrd="0" presId="urn:microsoft.com/office/officeart/2005/8/layout/radial1"/>
    <dgm:cxn modelId="{B001F88F-F8C4-48E6-8507-C495254256F9}" type="presOf" srcId="{B718160F-040A-4CF6-BBF4-83939622399A}" destId="{25BACC9A-FA2C-4D69-A8B7-FE2329EA43E9}" srcOrd="1" destOrd="0" presId="urn:microsoft.com/office/officeart/2005/8/layout/radial1"/>
    <dgm:cxn modelId="{6FA48518-EF13-4A55-800B-4449B590B39A}" srcId="{AE174B09-9F24-4985-95B2-B31ABE38470C}" destId="{5E6C6777-D47C-4BED-B0A6-4798AABF1791}" srcOrd="7" destOrd="0" parTransId="{687F1995-C278-489E-BE20-835D3B96E130}" sibTransId="{BD0CCAB8-C498-4CB7-82BA-D74E38CB1608}"/>
    <dgm:cxn modelId="{D5E73DE3-9875-4C62-B918-C59928112100}" srcId="{AE174B09-9F24-4985-95B2-B31ABE38470C}" destId="{9A23DAE7-66F3-4096-B85D-AF018DC66B88}" srcOrd="12" destOrd="0" parTransId="{1F4BA1C5-2FCB-4E7C-A8A5-5392CE02C908}" sibTransId="{1873008B-4BDE-407F-99F3-275DDC1FEE77}"/>
    <dgm:cxn modelId="{CF2365F8-61EF-4333-BD0E-143567635897}" type="presOf" srcId="{D3AEDD7E-BC35-425C-B9FA-D397AC2E24D6}" destId="{0462750B-8B23-44C7-8F66-0E8FD829D7AD}" srcOrd="0" destOrd="0" presId="urn:microsoft.com/office/officeart/2005/8/layout/radial1"/>
    <dgm:cxn modelId="{2060F897-A309-4784-841D-45B99E34643C}" type="presOf" srcId="{5E6C6777-D47C-4BED-B0A6-4798AABF1791}" destId="{1E323832-51AB-4B36-99BA-77DE028EDCA6}" srcOrd="0" destOrd="0" presId="urn:microsoft.com/office/officeart/2005/8/layout/radial1"/>
    <dgm:cxn modelId="{A6A3B36F-D88A-4781-A2EF-C278D03BC856}" type="presOf" srcId="{48A2C3B3-CAD5-446C-84D7-3F96EEB7B420}" destId="{258FED6E-DE0C-4BB8-B161-174481428D9C}" srcOrd="0" destOrd="0" presId="urn:microsoft.com/office/officeart/2005/8/layout/radial1"/>
    <dgm:cxn modelId="{BBD4FE6F-D53E-45CB-B59E-466A6EE53E00}" type="presOf" srcId="{DCDACBAC-AC20-4A7D-8A0A-2DD5283C3C7D}" destId="{5AA299D4-A671-462E-876F-F280A281E827}" srcOrd="0" destOrd="0" presId="urn:microsoft.com/office/officeart/2005/8/layout/radial1"/>
    <dgm:cxn modelId="{12ACCF99-FAA3-45B5-95D1-8E71BFF11ED8}" srcId="{AE174B09-9F24-4985-95B2-B31ABE38470C}" destId="{77B01CCB-29C0-416E-A2B2-C5B5F8A4A0C4}" srcOrd="8" destOrd="0" parTransId="{1BF2A321-71AB-4584-B430-8023F02ADC51}" sibTransId="{769C93D7-0205-48E3-83CB-7675E6CBD879}"/>
    <dgm:cxn modelId="{5864B0B8-2FA0-4BB1-9E72-ED0A3F644DAD}" type="presOf" srcId="{687F1995-C278-489E-BE20-835D3B96E130}" destId="{66787EC9-C2A3-4430-8F79-A2CF9E06539B}" srcOrd="0" destOrd="0" presId="urn:microsoft.com/office/officeart/2005/8/layout/radial1"/>
    <dgm:cxn modelId="{C6F523D3-98B8-41F3-A911-6DA5B2EC56F4}" type="presOf" srcId="{D3AEDD7E-BC35-425C-B9FA-D397AC2E24D6}" destId="{EEDA16FE-95E0-4EF3-8632-236BAFE2ECA2}" srcOrd="1" destOrd="0" presId="urn:microsoft.com/office/officeart/2005/8/layout/radial1"/>
    <dgm:cxn modelId="{61A0C5CA-DB2D-4B11-B7A7-FB866D848148}" type="presOf" srcId="{4C68A055-DEFC-4509-AEE9-6FEA7BEA0487}" destId="{B975FD83-BC7F-4D1D-91E8-6BE29A6FFC65}" srcOrd="1" destOrd="0" presId="urn:microsoft.com/office/officeart/2005/8/layout/radial1"/>
    <dgm:cxn modelId="{C7E47D62-C750-48E6-82CE-C8F52CCAC00E}" type="presOf" srcId="{901E3B1B-77F4-415E-8080-76CE1C2AF851}" destId="{E6FC2039-1B44-4C37-8FD5-33CA9099EA66}" srcOrd="0" destOrd="0" presId="urn:microsoft.com/office/officeart/2005/8/layout/radial1"/>
    <dgm:cxn modelId="{260EF4FD-9FD2-4DB7-94FE-248BD9F7C2B5}" type="presOf" srcId="{1F4BA1C5-2FCB-4E7C-A8A5-5392CE02C908}" destId="{2172C1CA-5473-4848-82EF-F590BFA55808}" srcOrd="1" destOrd="0" presId="urn:microsoft.com/office/officeart/2005/8/layout/radial1"/>
    <dgm:cxn modelId="{7B67C7F0-3B66-499D-A1B4-78B3EECDA64D}" type="presOf" srcId="{1F4BA1C5-2FCB-4E7C-A8A5-5392CE02C908}" destId="{CE8AFCCE-CEA2-45AB-A199-53A819AFE909}" srcOrd="0" destOrd="0" presId="urn:microsoft.com/office/officeart/2005/8/layout/radial1"/>
    <dgm:cxn modelId="{ABCAD285-188F-401D-A9A4-7B8C121940BF}" type="presOf" srcId="{AE174B09-9F24-4985-95B2-B31ABE38470C}" destId="{D49240C0-AF3F-4513-AF66-83331E4FA485}" srcOrd="0" destOrd="0" presId="urn:microsoft.com/office/officeart/2005/8/layout/radial1"/>
    <dgm:cxn modelId="{B13A1327-559C-4E70-9622-0553C72E62A6}" srcId="{AE174B09-9F24-4985-95B2-B31ABE38470C}" destId="{8295AFE3-740A-4B76-8230-5814C4D5CE7C}" srcOrd="2" destOrd="0" parTransId="{4C68A055-DEFC-4509-AEE9-6FEA7BEA0487}" sibTransId="{488AB756-47CE-402E-B709-803A758F3751}"/>
    <dgm:cxn modelId="{D6469653-EC67-468E-96B6-27A200E9A46E}" type="presOf" srcId="{CBE8954A-9D6C-4898-B783-5E7FC401C0EC}" destId="{3E7ABCF0-47BE-4B7E-99C6-6DCC4B97E935}" srcOrd="1" destOrd="0" presId="urn:microsoft.com/office/officeart/2005/8/layout/radial1"/>
    <dgm:cxn modelId="{944E79D4-DA17-4763-8F43-54C2E9BCA97D}" type="presOf" srcId="{DBD0C673-89B3-4BB9-A12F-EC51075D517A}" destId="{9B0FC0A3-725B-4C35-880F-08BADDD7220A}" srcOrd="1" destOrd="0" presId="urn:microsoft.com/office/officeart/2005/8/layout/radial1"/>
    <dgm:cxn modelId="{9B828D0C-A3F8-426A-8E9C-82A6CAD92EFD}" type="presOf" srcId="{8295AFE3-740A-4B76-8230-5814C4D5CE7C}" destId="{CACF864D-7BD1-497A-9788-36625763FD61}" srcOrd="0" destOrd="0" presId="urn:microsoft.com/office/officeart/2005/8/layout/radial1"/>
    <dgm:cxn modelId="{A0AFF9DB-2420-49D1-930F-3F361AAA7157}" type="presOf" srcId="{EAF69CD1-8CFF-47A7-B763-579829B9B4FB}" destId="{FDCBA124-9129-49ED-94A4-8C08BDE2D261}" srcOrd="0" destOrd="0" presId="urn:microsoft.com/office/officeart/2005/8/layout/radial1"/>
    <dgm:cxn modelId="{DC2C458C-66C1-4BE0-A7B8-E55EEFF49E23}" type="presOf" srcId="{D2044537-F75B-4DEA-BCD3-398F11B16399}" destId="{C9CAC3EB-A140-4AA4-B34C-3036B3900BC9}" srcOrd="0" destOrd="0" presId="urn:microsoft.com/office/officeart/2005/8/layout/radial1"/>
    <dgm:cxn modelId="{B67396E5-0D4C-4168-B32A-ECC963BFE5C0}" type="presOf" srcId="{58213D0B-4C31-4340-83BB-77BAEE95FD59}" destId="{E01CC673-3D20-4372-8167-9641321787C4}" srcOrd="0" destOrd="0" presId="urn:microsoft.com/office/officeart/2005/8/layout/radial1"/>
    <dgm:cxn modelId="{A830A12E-6227-42CB-8CC4-7D79AE20A010}" type="presOf" srcId="{1BF2A321-71AB-4584-B430-8023F02ADC51}" destId="{2128933A-AF7C-4FC0-AF21-CC9216ABCC51}" srcOrd="1" destOrd="0" presId="urn:microsoft.com/office/officeart/2005/8/layout/radial1"/>
    <dgm:cxn modelId="{ED2BAF67-5363-49D5-9C6E-A57B031E6259}" type="presOf" srcId="{3B01707A-25E4-43B6-8937-8EEFCFEDFC88}" destId="{D63D3833-7DE9-4E02-8514-DC0F13649729}" srcOrd="0" destOrd="0" presId="urn:microsoft.com/office/officeart/2005/8/layout/radial1"/>
    <dgm:cxn modelId="{ED1B79DA-52F7-48A1-BA20-7B160700C1DE}" type="presOf" srcId="{B718160F-040A-4CF6-BBF4-83939622399A}" destId="{189A41E0-CE74-4818-AFBA-B186045EB717}" srcOrd="0" destOrd="0" presId="urn:microsoft.com/office/officeart/2005/8/layout/radial1"/>
    <dgm:cxn modelId="{3E1EB2AE-BC50-4D53-B89A-6E1A282C6388}" srcId="{419C97CF-27AF-44F8-9392-7C452796DD50}" destId="{AE174B09-9F24-4985-95B2-B31ABE38470C}" srcOrd="0" destOrd="0" parTransId="{66531107-5F77-447C-836F-62088A1B3684}" sibTransId="{29C6B869-AA0E-43DB-87C9-BF53E1D5F7F7}"/>
    <dgm:cxn modelId="{92CE5AB8-727B-4D33-B81D-B3E184125B30}" srcId="{AE174B09-9F24-4985-95B2-B31ABE38470C}" destId="{4992458A-0758-4D59-BE88-1409A84B8D1C}" srcOrd="15" destOrd="0" parTransId="{DBD0C673-89B3-4BB9-A12F-EC51075D517A}" sibTransId="{6E154959-7472-421C-BFC9-DE5F1C6ADEE9}"/>
    <dgm:cxn modelId="{A09384C9-7EC9-49BD-AAF2-FAB1E104F9A2}" type="presOf" srcId="{77B01CCB-29C0-416E-A2B2-C5B5F8A4A0C4}" destId="{7F3E5E83-B432-42D7-AAC5-55753DA45A17}" srcOrd="0" destOrd="0" presId="urn:microsoft.com/office/officeart/2005/8/layout/radial1"/>
    <dgm:cxn modelId="{9A7D1774-1ED5-4DC9-97ED-5AE093F1BD35}" type="presOf" srcId="{58213D0B-4C31-4340-83BB-77BAEE95FD59}" destId="{53AED403-9B03-43E7-B912-3EB9BCDFB9CD}" srcOrd="1" destOrd="0" presId="urn:microsoft.com/office/officeart/2005/8/layout/radial1"/>
    <dgm:cxn modelId="{425C23BE-B771-489C-B5BB-3E503E1BFC13}" type="presOf" srcId="{60D21509-3059-49F7-9246-9E05AD6EEB1D}" destId="{A61A30EC-37D4-4CD3-A976-5F16B54C9629}" srcOrd="1" destOrd="0" presId="urn:microsoft.com/office/officeart/2005/8/layout/radial1"/>
    <dgm:cxn modelId="{EB7450F8-0AC2-43C5-B74B-FA8A50189824}" srcId="{AE174B09-9F24-4985-95B2-B31ABE38470C}" destId="{901E3B1B-77F4-415E-8080-76CE1C2AF851}" srcOrd="3" destOrd="0" parTransId="{CBE8954A-9D6C-4898-B783-5E7FC401C0EC}" sibTransId="{04452AF9-6A1B-44EC-A22E-79DFA86C696F}"/>
    <dgm:cxn modelId="{B0361D9A-EDC4-4E49-B735-E8CEC466DAAC}" type="presOf" srcId="{3655F7AC-2148-4301-92C3-FA6819B997D1}" destId="{DE1FF066-33C0-48F3-8F44-3E7005EEF8F9}" srcOrd="0" destOrd="0" presId="urn:microsoft.com/office/officeart/2005/8/layout/radial1"/>
    <dgm:cxn modelId="{CAA8A31B-0E24-471C-9C57-28DE9F366224}" type="presOf" srcId="{52F669DF-DCC0-4664-971E-3B439F72BB3F}" destId="{340C0D29-56C0-4AB0-9743-AFEE592226B2}" srcOrd="1" destOrd="0" presId="urn:microsoft.com/office/officeart/2005/8/layout/radial1"/>
    <dgm:cxn modelId="{2FE3B837-D423-4EB5-AEA0-CA3DD7987B54}" type="presOf" srcId="{687F1995-C278-489E-BE20-835D3B96E130}" destId="{80A8B927-9734-4011-95BA-73571C402ADF}" srcOrd="1" destOrd="0" presId="urn:microsoft.com/office/officeart/2005/8/layout/radial1"/>
    <dgm:cxn modelId="{78C914BB-F731-440C-A786-7A1DE4AA2C63}" type="presOf" srcId="{52F669DF-DCC0-4664-971E-3B439F72BB3F}" destId="{708564AE-6452-4C39-8723-663BC35FA8B2}" srcOrd="0" destOrd="0" presId="urn:microsoft.com/office/officeart/2005/8/layout/radial1"/>
    <dgm:cxn modelId="{8291F39B-E620-44B3-A996-FEB9E544502F}" srcId="{AE174B09-9F24-4985-95B2-B31ABE38470C}" destId="{3655F7AC-2148-4301-92C3-FA6819B997D1}" srcOrd="9" destOrd="0" parTransId="{B718160F-040A-4CF6-BBF4-83939622399A}" sibTransId="{994498EE-B257-49A3-B0F7-3439C3FF455E}"/>
    <dgm:cxn modelId="{8C6EFC37-8657-4DC5-85BE-8FF10D5ACE9F}" type="presOf" srcId="{EDCCDFBA-672F-49EF-98A3-A325800CED81}" destId="{74BCA929-A348-436C-918B-15EEC60245B4}" srcOrd="1" destOrd="0" presId="urn:microsoft.com/office/officeart/2005/8/layout/radial1"/>
    <dgm:cxn modelId="{36113BDC-196A-47E3-9165-481D3D87DD91}" type="presOf" srcId="{3B01707A-25E4-43B6-8937-8EEFCFEDFC88}" destId="{CEDAEE50-6FE7-45BF-9866-68100301B7FD}" srcOrd="1" destOrd="0" presId="urn:microsoft.com/office/officeart/2005/8/layout/radial1"/>
    <dgm:cxn modelId="{29D5F4C6-07AE-4D55-96D3-9E5C4E38E02B}" srcId="{AE174B09-9F24-4985-95B2-B31ABE38470C}" destId="{01FD2C21-80DD-42A2-A0DE-DDD841EB79B0}" srcOrd="4" destOrd="0" parTransId="{60D21509-3059-49F7-9246-9E05AD6EEB1D}" sibTransId="{9644BF61-5286-42F8-965D-D5C93188B476}"/>
    <dgm:cxn modelId="{8058E2E2-44A9-4AB0-A04D-0622F48431AD}" type="presOf" srcId="{CBE8954A-9D6C-4898-B783-5E7FC401C0EC}" destId="{5F6721F7-8DF4-42F5-A783-ADE357DAB5A3}" srcOrd="0" destOrd="0" presId="urn:microsoft.com/office/officeart/2005/8/layout/radial1"/>
    <dgm:cxn modelId="{A13639EE-2B11-41E3-B30B-CEE0E14C9865}" type="presOf" srcId="{7156E3C2-9BF4-47D8-A77C-70E039B990A2}" destId="{8A93AB4A-723E-46C0-93D1-1740F4601A6C}" srcOrd="0" destOrd="0" presId="urn:microsoft.com/office/officeart/2005/8/layout/radial1"/>
    <dgm:cxn modelId="{FA5F709E-E720-4B3B-AE54-547E42A28F20}" srcId="{AE174B09-9F24-4985-95B2-B31ABE38470C}" destId="{7C745032-DDE0-4298-9CB9-25776DAA49F6}" srcOrd="6" destOrd="0" parTransId="{3C5172AA-464C-4741-A457-66208E81BA52}" sibTransId="{CCD794F6-32CC-41EE-A0F0-412D534CC27D}"/>
    <dgm:cxn modelId="{428165AF-9D6D-49C0-B91B-7AF3B83DA187}" type="presOf" srcId="{DBD0C673-89B3-4BB9-A12F-EC51075D517A}" destId="{28513330-AC83-40A8-BBC2-0C5FD7105331}" srcOrd="0" destOrd="0" presId="urn:microsoft.com/office/officeart/2005/8/layout/radial1"/>
    <dgm:cxn modelId="{CFAD134D-B253-470E-9FBC-C5B2F1AA649E}" type="presOf" srcId="{682340DE-ABC1-427C-B9D7-C056A6094A15}" destId="{7091FA13-31A0-4FE9-BA02-673C0D56D948}" srcOrd="0" destOrd="0" presId="urn:microsoft.com/office/officeart/2005/8/layout/radial1"/>
    <dgm:cxn modelId="{C2D44403-F33F-46F5-B9D7-91DEB92DC2D4}" srcId="{AE174B09-9F24-4985-95B2-B31ABE38470C}" destId="{1F7CCB96-619E-4D22-9739-933F96B809C5}" srcOrd="10" destOrd="0" parTransId="{EDCCDFBA-672F-49EF-98A3-A325800CED81}" sibTransId="{A9212D90-AC74-43B2-8FD6-62D2E963BEC6}"/>
    <dgm:cxn modelId="{AEDC2FC9-6562-4131-B643-C615D0256F00}" type="presOf" srcId="{2D21E069-809D-41A3-A62B-30F80529A33F}" destId="{04B071B2-D43E-4023-96E7-2263FC008DE4}" srcOrd="0" destOrd="0" presId="urn:microsoft.com/office/officeart/2005/8/layout/radial1"/>
    <dgm:cxn modelId="{0C628837-275B-4FD2-9DBC-D96CD5B69057}" srcId="{AE174B09-9F24-4985-95B2-B31ABE38470C}" destId="{EAF69CD1-8CFF-47A7-B763-579829B9B4FB}" srcOrd="0" destOrd="0" parTransId="{682340DE-ABC1-427C-B9D7-C056A6094A15}" sibTransId="{40E9F967-18A6-4607-B9B5-7E3E0A4DC433}"/>
    <dgm:cxn modelId="{F3DB1127-2E3E-4A5E-B5A5-0ADE9A41E6DD}" type="presOf" srcId="{60D21509-3059-49F7-9246-9E05AD6EEB1D}" destId="{C31660B5-04A3-4FA6-AB12-757695EC64CE}" srcOrd="0" destOrd="0" presId="urn:microsoft.com/office/officeart/2005/8/layout/radial1"/>
    <dgm:cxn modelId="{175C0F2F-889E-4900-9D4F-783E0056AAED}" type="presOf" srcId="{1BF2A321-71AB-4584-B430-8023F02ADC51}" destId="{67D1DB17-5069-4485-B51C-55A07E65B868}" srcOrd="0" destOrd="0" presId="urn:microsoft.com/office/officeart/2005/8/layout/radial1"/>
    <dgm:cxn modelId="{2F247EE2-4BFA-46D7-AA25-936B9BC2ECED}" srcId="{AE174B09-9F24-4985-95B2-B31ABE38470C}" destId="{48A2C3B3-CAD5-446C-84D7-3F96EEB7B420}" srcOrd="5" destOrd="0" parTransId="{52F669DF-DCC0-4664-971E-3B439F72BB3F}" sibTransId="{FFF1E024-F723-414A-8EC6-239DBF2E8AF6}"/>
    <dgm:cxn modelId="{5EF7669D-56D7-4368-A9EF-F3CAD8F32692}" type="presOf" srcId="{682340DE-ABC1-427C-B9D7-C056A6094A15}" destId="{DDBB5354-2B86-41D6-83A3-7F89222094FD}" srcOrd="1" destOrd="0" presId="urn:microsoft.com/office/officeart/2005/8/layout/radial1"/>
    <dgm:cxn modelId="{9BC8D68F-C074-4FDE-8479-F572BE361BBD}" type="presOf" srcId="{654D2219-4B75-479F-9536-57325845F4AE}" destId="{200CBF23-7A1C-4FF3-A125-66EA3BC829E0}" srcOrd="0" destOrd="0" presId="urn:microsoft.com/office/officeart/2005/8/layout/radial1"/>
    <dgm:cxn modelId="{A64698E2-A902-4DEE-A7A6-95D57C8CFAAC}" type="presOf" srcId="{01FD2C21-80DD-42A2-A0DE-DDD841EB79B0}" destId="{E7CE0A9B-59A2-4F6A-A104-8CA498ECEE52}" srcOrd="0" destOrd="0" presId="urn:microsoft.com/office/officeart/2005/8/layout/radial1"/>
    <dgm:cxn modelId="{EA819945-60EF-45A8-8184-88B1306A51B0}" srcId="{AE174B09-9F24-4985-95B2-B31ABE38470C}" destId="{7156E3C2-9BF4-47D8-A77C-70E039B990A2}" srcOrd="13" destOrd="0" parTransId="{D3AEDD7E-BC35-425C-B9FA-D397AC2E24D6}" sibTransId="{D852AC42-4599-4B52-A38F-525A339D8857}"/>
    <dgm:cxn modelId="{D1E31EDC-D0BD-4E63-8129-29C6032C5ABB}" type="presOf" srcId="{3C5172AA-464C-4741-A457-66208E81BA52}" destId="{AF7A6A2A-D00E-4823-9C43-ACDB86A0BAF5}" srcOrd="0" destOrd="0" presId="urn:microsoft.com/office/officeart/2005/8/layout/radial1"/>
    <dgm:cxn modelId="{0B6B171F-463E-4C62-98EB-7322A60D2975}" type="presParOf" srcId="{01D9A40B-0419-400F-84B5-B3D5756F311A}" destId="{D49240C0-AF3F-4513-AF66-83331E4FA485}" srcOrd="0" destOrd="0" presId="urn:microsoft.com/office/officeart/2005/8/layout/radial1"/>
    <dgm:cxn modelId="{94960FFA-95C3-4CCA-A3EE-3EF3FB2AE7BE}" type="presParOf" srcId="{01D9A40B-0419-400F-84B5-B3D5756F311A}" destId="{7091FA13-31A0-4FE9-BA02-673C0D56D948}" srcOrd="1" destOrd="0" presId="urn:microsoft.com/office/officeart/2005/8/layout/radial1"/>
    <dgm:cxn modelId="{A4706AC3-D8B8-409E-A788-5A97E03132C8}" type="presParOf" srcId="{7091FA13-31A0-4FE9-BA02-673C0D56D948}" destId="{DDBB5354-2B86-41D6-83A3-7F89222094FD}" srcOrd="0" destOrd="0" presId="urn:microsoft.com/office/officeart/2005/8/layout/radial1"/>
    <dgm:cxn modelId="{64197E92-7AA2-432C-8E0D-750108923FB0}" type="presParOf" srcId="{01D9A40B-0419-400F-84B5-B3D5756F311A}" destId="{FDCBA124-9129-49ED-94A4-8C08BDE2D261}" srcOrd="2" destOrd="0" presId="urn:microsoft.com/office/officeart/2005/8/layout/radial1"/>
    <dgm:cxn modelId="{9FC3C23E-800E-4F21-8E14-D6BC3694B7AA}" type="presParOf" srcId="{01D9A40B-0419-400F-84B5-B3D5756F311A}" destId="{E01CC673-3D20-4372-8167-9641321787C4}" srcOrd="3" destOrd="0" presId="urn:microsoft.com/office/officeart/2005/8/layout/radial1"/>
    <dgm:cxn modelId="{AED27DF3-8DBA-4F6F-A9E1-B08E8E25C3A6}" type="presParOf" srcId="{E01CC673-3D20-4372-8167-9641321787C4}" destId="{53AED403-9B03-43E7-B912-3EB9BCDFB9CD}" srcOrd="0" destOrd="0" presId="urn:microsoft.com/office/officeart/2005/8/layout/radial1"/>
    <dgm:cxn modelId="{0907B567-F54D-4838-AF0A-0C0AB33EC001}" type="presParOf" srcId="{01D9A40B-0419-400F-84B5-B3D5756F311A}" destId="{04B071B2-D43E-4023-96E7-2263FC008DE4}" srcOrd="4" destOrd="0" presId="urn:microsoft.com/office/officeart/2005/8/layout/radial1"/>
    <dgm:cxn modelId="{63E92E82-797E-4481-8995-D867674012AB}" type="presParOf" srcId="{01D9A40B-0419-400F-84B5-B3D5756F311A}" destId="{F22AE967-7CB0-48EF-BDF5-B89A67EFE2FD}" srcOrd="5" destOrd="0" presId="urn:microsoft.com/office/officeart/2005/8/layout/radial1"/>
    <dgm:cxn modelId="{E160E4EE-2CD8-4D5E-A0B3-28A8A235A06F}" type="presParOf" srcId="{F22AE967-7CB0-48EF-BDF5-B89A67EFE2FD}" destId="{B975FD83-BC7F-4D1D-91E8-6BE29A6FFC65}" srcOrd="0" destOrd="0" presId="urn:microsoft.com/office/officeart/2005/8/layout/radial1"/>
    <dgm:cxn modelId="{1C4DFCD1-59F9-4199-90FD-5016E2CF4658}" type="presParOf" srcId="{01D9A40B-0419-400F-84B5-B3D5756F311A}" destId="{CACF864D-7BD1-497A-9788-36625763FD61}" srcOrd="6" destOrd="0" presId="urn:microsoft.com/office/officeart/2005/8/layout/radial1"/>
    <dgm:cxn modelId="{ED590475-EFAC-40E1-B65B-907934FB3C22}" type="presParOf" srcId="{01D9A40B-0419-400F-84B5-B3D5756F311A}" destId="{5F6721F7-8DF4-42F5-A783-ADE357DAB5A3}" srcOrd="7" destOrd="0" presId="urn:microsoft.com/office/officeart/2005/8/layout/radial1"/>
    <dgm:cxn modelId="{52D213E3-00E4-4919-8E98-FA5FE83511FE}" type="presParOf" srcId="{5F6721F7-8DF4-42F5-A783-ADE357DAB5A3}" destId="{3E7ABCF0-47BE-4B7E-99C6-6DCC4B97E935}" srcOrd="0" destOrd="0" presId="urn:microsoft.com/office/officeart/2005/8/layout/radial1"/>
    <dgm:cxn modelId="{B9D4A87E-42ED-46BE-B596-7C549AF8A735}" type="presParOf" srcId="{01D9A40B-0419-400F-84B5-B3D5756F311A}" destId="{E6FC2039-1B44-4C37-8FD5-33CA9099EA66}" srcOrd="8" destOrd="0" presId="urn:microsoft.com/office/officeart/2005/8/layout/radial1"/>
    <dgm:cxn modelId="{A5B9987A-290D-46C9-8034-002F3CCB3C70}" type="presParOf" srcId="{01D9A40B-0419-400F-84B5-B3D5756F311A}" destId="{C31660B5-04A3-4FA6-AB12-757695EC64CE}" srcOrd="9" destOrd="0" presId="urn:microsoft.com/office/officeart/2005/8/layout/radial1"/>
    <dgm:cxn modelId="{B27C2B1F-89BE-4264-8716-75D8C29F9331}" type="presParOf" srcId="{C31660B5-04A3-4FA6-AB12-757695EC64CE}" destId="{A61A30EC-37D4-4CD3-A976-5F16B54C9629}" srcOrd="0" destOrd="0" presId="urn:microsoft.com/office/officeart/2005/8/layout/radial1"/>
    <dgm:cxn modelId="{F319EE04-B6E3-4754-81AC-47576153A219}" type="presParOf" srcId="{01D9A40B-0419-400F-84B5-B3D5756F311A}" destId="{E7CE0A9B-59A2-4F6A-A104-8CA498ECEE52}" srcOrd="10" destOrd="0" presId="urn:microsoft.com/office/officeart/2005/8/layout/radial1"/>
    <dgm:cxn modelId="{F44A479B-D2D4-4BA6-8AA6-1302DEAF32B3}" type="presParOf" srcId="{01D9A40B-0419-400F-84B5-B3D5756F311A}" destId="{708564AE-6452-4C39-8723-663BC35FA8B2}" srcOrd="11" destOrd="0" presId="urn:microsoft.com/office/officeart/2005/8/layout/radial1"/>
    <dgm:cxn modelId="{086B5EF0-0652-4CE4-8C3D-469EDA17837B}" type="presParOf" srcId="{708564AE-6452-4C39-8723-663BC35FA8B2}" destId="{340C0D29-56C0-4AB0-9743-AFEE592226B2}" srcOrd="0" destOrd="0" presId="urn:microsoft.com/office/officeart/2005/8/layout/radial1"/>
    <dgm:cxn modelId="{79F6FA4E-B147-4FCC-9CAB-84117D85980D}" type="presParOf" srcId="{01D9A40B-0419-400F-84B5-B3D5756F311A}" destId="{258FED6E-DE0C-4BB8-B161-174481428D9C}" srcOrd="12" destOrd="0" presId="urn:microsoft.com/office/officeart/2005/8/layout/radial1"/>
    <dgm:cxn modelId="{A0916679-CAE8-4A58-81C3-8D63272ABA36}" type="presParOf" srcId="{01D9A40B-0419-400F-84B5-B3D5756F311A}" destId="{AF7A6A2A-D00E-4823-9C43-ACDB86A0BAF5}" srcOrd="13" destOrd="0" presId="urn:microsoft.com/office/officeart/2005/8/layout/radial1"/>
    <dgm:cxn modelId="{4BE5FD8D-83A8-4228-ADC2-54710BC360B8}" type="presParOf" srcId="{AF7A6A2A-D00E-4823-9C43-ACDB86A0BAF5}" destId="{76B821FA-B9FA-4AC5-B553-00D6F171E176}" srcOrd="0" destOrd="0" presId="urn:microsoft.com/office/officeart/2005/8/layout/radial1"/>
    <dgm:cxn modelId="{DD8C8F86-AAFE-4EE8-A790-5C69501F64F6}" type="presParOf" srcId="{01D9A40B-0419-400F-84B5-B3D5756F311A}" destId="{0F52DA75-CF5D-40CD-8528-D6C0E9FB2FDD}" srcOrd="14" destOrd="0" presId="urn:microsoft.com/office/officeart/2005/8/layout/radial1"/>
    <dgm:cxn modelId="{7F8A5A17-0D87-4774-89FA-1272E80E2955}" type="presParOf" srcId="{01D9A40B-0419-400F-84B5-B3D5756F311A}" destId="{66787EC9-C2A3-4430-8F79-A2CF9E06539B}" srcOrd="15" destOrd="0" presId="urn:microsoft.com/office/officeart/2005/8/layout/radial1"/>
    <dgm:cxn modelId="{A5780DE3-06FC-4CC8-B790-FFFFF1FB813A}" type="presParOf" srcId="{66787EC9-C2A3-4430-8F79-A2CF9E06539B}" destId="{80A8B927-9734-4011-95BA-73571C402ADF}" srcOrd="0" destOrd="0" presId="urn:microsoft.com/office/officeart/2005/8/layout/radial1"/>
    <dgm:cxn modelId="{C6C8411D-AE1D-4C14-8AEE-222DE69C0E48}" type="presParOf" srcId="{01D9A40B-0419-400F-84B5-B3D5756F311A}" destId="{1E323832-51AB-4B36-99BA-77DE028EDCA6}" srcOrd="16" destOrd="0" presId="urn:microsoft.com/office/officeart/2005/8/layout/radial1"/>
    <dgm:cxn modelId="{638B312E-550A-4193-809B-77323C661172}" type="presParOf" srcId="{01D9A40B-0419-400F-84B5-B3D5756F311A}" destId="{67D1DB17-5069-4485-B51C-55A07E65B868}" srcOrd="17" destOrd="0" presId="urn:microsoft.com/office/officeart/2005/8/layout/radial1"/>
    <dgm:cxn modelId="{D1F4B8D2-9655-4104-8D64-B99C4C760C10}" type="presParOf" srcId="{67D1DB17-5069-4485-B51C-55A07E65B868}" destId="{2128933A-AF7C-4FC0-AF21-CC9216ABCC51}" srcOrd="0" destOrd="0" presId="urn:microsoft.com/office/officeart/2005/8/layout/radial1"/>
    <dgm:cxn modelId="{1FCDD7DF-BE33-4A5B-8948-573E68D12971}" type="presParOf" srcId="{01D9A40B-0419-400F-84B5-B3D5756F311A}" destId="{7F3E5E83-B432-42D7-AAC5-55753DA45A17}" srcOrd="18" destOrd="0" presId="urn:microsoft.com/office/officeart/2005/8/layout/radial1"/>
    <dgm:cxn modelId="{513A3B6D-F2A6-4007-82FB-08E4FC208C5F}" type="presParOf" srcId="{01D9A40B-0419-400F-84B5-B3D5756F311A}" destId="{189A41E0-CE74-4818-AFBA-B186045EB717}" srcOrd="19" destOrd="0" presId="urn:microsoft.com/office/officeart/2005/8/layout/radial1"/>
    <dgm:cxn modelId="{FCA1C32C-B218-4F3D-864F-FB0694A46587}" type="presParOf" srcId="{189A41E0-CE74-4818-AFBA-B186045EB717}" destId="{25BACC9A-FA2C-4D69-A8B7-FE2329EA43E9}" srcOrd="0" destOrd="0" presId="urn:microsoft.com/office/officeart/2005/8/layout/radial1"/>
    <dgm:cxn modelId="{472B4F85-AE42-4E94-8504-2F528DD3EB86}" type="presParOf" srcId="{01D9A40B-0419-400F-84B5-B3D5756F311A}" destId="{DE1FF066-33C0-48F3-8F44-3E7005EEF8F9}" srcOrd="20" destOrd="0" presId="urn:microsoft.com/office/officeart/2005/8/layout/radial1"/>
    <dgm:cxn modelId="{6E079B5B-D866-481C-AB7A-4E21860107F8}" type="presParOf" srcId="{01D9A40B-0419-400F-84B5-B3D5756F311A}" destId="{C64DB28A-9719-4A3A-87DB-CB263F42D98B}" srcOrd="21" destOrd="0" presId="urn:microsoft.com/office/officeart/2005/8/layout/radial1"/>
    <dgm:cxn modelId="{1E3F8061-B311-4C91-9746-9C000AF0F434}" type="presParOf" srcId="{C64DB28A-9719-4A3A-87DB-CB263F42D98B}" destId="{74BCA929-A348-436C-918B-15EEC60245B4}" srcOrd="0" destOrd="0" presId="urn:microsoft.com/office/officeart/2005/8/layout/radial1"/>
    <dgm:cxn modelId="{6C785889-44AB-4ED0-BD50-718F7B86DDED}" type="presParOf" srcId="{01D9A40B-0419-400F-84B5-B3D5756F311A}" destId="{C5CB2F64-E7FE-415F-8150-D5FAE878B00B}" srcOrd="22" destOrd="0" presId="urn:microsoft.com/office/officeart/2005/8/layout/radial1"/>
    <dgm:cxn modelId="{885342DB-0BB4-4F63-82BD-0F17673BC5B5}" type="presParOf" srcId="{01D9A40B-0419-400F-84B5-B3D5756F311A}" destId="{5AA299D4-A671-462E-876F-F280A281E827}" srcOrd="23" destOrd="0" presId="urn:microsoft.com/office/officeart/2005/8/layout/radial1"/>
    <dgm:cxn modelId="{AAD09BB0-52F0-4AC4-A02F-1FDD5D12C3C9}" type="presParOf" srcId="{5AA299D4-A671-462E-876F-F280A281E827}" destId="{D21E44B3-C166-400B-80F0-B3FC98B41B0D}" srcOrd="0" destOrd="0" presId="urn:microsoft.com/office/officeart/2005/8/layout/radial1"/>
    <dgm:cxn modelId="{3D474F8B-6743-4212-B292-F6173E1A2DBF}" type="presParOf" srcId="{01D9A40B-0419-400F-84B5-B3D5756F311A}" destId="{C9CAC3EB-A140-4AA4-B34C-3036B3900BC9}" srcOrd="24" destOrd="0" presId="urn:microsoft.com/office/officeart/2005/8/layout/radial1"/>
    <dgm:cxn modelId="{655E9732-78D5-457D-A56C-D09BC60149CB}" type="presParOf" srcId="{01D9A40B-0419-400F-84B5-B3D5756F311A}" destId="{CE8AFCCE-CEA2-45AB-A199-53A819AFE909}" srcOrd="25" destOrd="0" presId="urn:microsoft.com/office/officeart/2005/8/layout/radial1"/>
    <dgm:cxn modelId="{25507255-CE21-4E9D-8EB3-D7417A560060}" type="presParOf" srcId="{CE8AFCCE-CEA2-45AB-A199-53A819AFE909}" destId="{2172C1CA-5473-4848-82EF-F590BFA55808}" srcOrd="0" destOrd="0" presId="urn:microsoft.com/office/officeart/2005/8/layout/radial1"/>
    <dgm:cxn modelId="{56A24D20-C9BB-4B88-BEE8-00437D41FC27}" type="presParOf" srcId="{01D9A40B-0419-400F-84B5-B3D5756F311A}" destId="{3C9285A3-DDD1-4D19-A5E7-F04567C57FE2}" srcOrd="26" destOrd="0" presId="urn:microsoft.com/office/officeart/2005/8/layout/radial1"/>
    <dgm:cxn modelId="{3AAC8D15-6E36-445E-A920-065B801E19BE}" type="presParOf" srcId="{01D9A40B-0419-400F-84B5-B3D5756F311A}" destId="{0462750B-8B23-44C7-8F66-0E8FD829D7AD}" srcOrd="27" destOrd="0" presId="urn:microsoft.com/office/officeart/2005/8/layout/radial1"/>
    <dgm:cxn modelId="{86F0DDE3-C5C5-4E5D-AD3A-5A91309C3346}" type="presParOf" srcId="{0462750B-8B23-44C7-8F66-0E8FD829D7AD}" destId="{EEDA16FE-95E0-4EF3-8632-236BAFE2ECA2}" srcOrd="0" destOrd="0" presId="urn:microsoft.com/office/officeart/2005/8/layout/radial1"/>
    <dgm:cxn modelId="{C879EE7C-0022-4F12-A9FB-4FEAD438F2B6}" type="presParOf" srcId="{01D9A40B-0419-400F-84B5-B3D5756F311A}" destId="{8A93AB4A-723E-46C0-93D1-1740F4601A6C}" srcOrd="28" destOrd="0" presId="urn:microsoft.com/office/officeart/2005/8/layout/radial1"/>
    <dgm:cxn modelId="{8B91D4BC-D52F-4A67-A90A-DFF7D7622538}" type="presParOf" srcId="{01D9A40B-0419-400F-84B5-B3D5756F311A}" destId="{D63D3833-7DE9-4E02-8514-DC0F13649729}" srcOrd="29" destOrd="0" presId="urn:microsoft.com/office/officeart/2005/8/layout/radial1"/>
    <dgm:cxn modelId="{656DC9F5-3D85-4AA7-92A1-DFA1F94690A4}" type="presParOf" srcId="{D63D3833-7DE9-4E02-8514-DC0F13649729}" destId="{CEDAEE50-6FE7-45BF-9866-68100301B7FD}" srcOrd="0" destOrd="0" presId="urn:microsoft.com/office/officeart/2005/8/layout/radial1"/>
    <dgm:cxn modelId="{A73B8A4E-BEF7-446D-9C44-8E2649AA3DDB}" type="presParOf" srcId="{01D9A40B-0419-400F-84B5-B3D5756F311A}" destId="{200CBF23-7A1C-4FF3-A125-66EA3BC829E0}" srcOrd="30" destOrd="0" presId="urn:microsoft.com/office/officeart/2005/8/layout/radial1"/>
    <dgm:cxn modelId="{486B7980-179B-40B5-9A59-6F2E6186791C}" type="presParOf" srcId="{01D9A40B-0419-400F-84B5-B3D5756F311A}" destId="{28513330-AC83-40A8-BBC2-0C5FD7105331}" srcOrd="31" destOrd="0" presId="urn:microsoft.com/office/officeart/2005/8/layout/radial1"/>
    <dgm:cxn modelId="{C4D2EE07-5781-449B-BFF7-A4E4E837C56B}" type="presParOf" srcId="{28513330-AC83-40A8-BBC2-0C5FD7105331}" destId="{9B0FC0A3-725B-4C35-880F-08BADDD7220A}" srcOrd="0" destOrd="0" presId="urn:microsoft.com/office/officeart/2005/8/layout/radial1"/>
    <dgm:cxn modelId="{CDB52C23-2F3E-486A-9296-70732B1E3851}" type="presParOf" srcId="{01D9A40B-0419-400F-84B5-B3D5756F311A}" destId="{2203B749-D19F-4879-8D5B-B5890962B4FE}" srcOrd="3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72163-943B-4580-81F4-EA72904862B8}" type="doc">
      <dgm:prSet loTypeId="urn:microsoft.com/office/officeart/2005/8/layout/pyramid2" loCatId="pyramid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0FC299-446A-4A04-B37D-5880238E5591}">
      <dgm:prSet custT="1"/>
      <dgm:spPr/>
      <dgm:t>
        <a:bodyPr/>
        <a:lstStyle/>
        <a:p>
          <a:pPr rtl="0"/>
          <a:r>
            <a:rPr lang="ru-RU" sz="800" dirty="0">
              <a:latin typeface="Century Gothic" panose="020B0502020202020204" pitchFamily="34" charset="0"/>
            </a:rPr>
            <a:t>развитие и модернизация промышленного производства на территории Пировского муниципального округа</a:t>
          </a:r>
        </a:p>
      </dgm:t>
    </dgm:pt>
    <dgm:pt modelId="{C7B6C9EF-28B3-40F1-86AC-6DF2369E7F4C}" type="parTrans" cxnId="{315C3560-0ADA-46ED-AA05-74C0E227EA5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5861BF77-73A1-45E9-B55E-9D8C96A18266}" type="sibTrans" cxnId="{315C3560-0ADA-46ED-AA05-74C0E227EA5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018FD258-4F29-48C3-90C4-BC397EE8B4F3}">
      <dgm:prSet custT="1"/>
      <dgm:spPr/>
      <dgm:t>
        <a:bodyPr/>
        <a:lstStyle/>
        <a:p>
          <a:pPr rtl="0"/>
          <a:r>
            <a:rPr lang="ru-RU" sz="800" dirty="0">
              <a:latin typeface="Century Gothic" panose="020B0502020202020204" pitchFamily="34" charset="0"/>
            </a:rPr>
            <a:t>содействие субъектам малого и (или) среднего предпринимательства и физическим лицам, применяющие специальный налоговый режим «Налог на профессиональный доход» в привлечении финансовых ресурсов, обеспечение доступности образовательной и информационно-консультационной поддержки</a:t>
          </a:r>
        </a:p>
      </dgm:t>
    </dgm:pt>
    <dgm:pt modelId="{D5409BCE-A6DC-49CD-9108-2CF5C3F28F37}" type="parTrans" cxnId="{B78846CC-06FE-4348-A0EE-73224AD3443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30B255BD-AAB2-4224-89A7-4F0C469172B8}" type="sibTrans" cxnId="{B78846CC-06FE-4348-A0EE-73224AD34438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E2DBE48D-2ACB-4F3B-963E-D2DC576140F4}">
      <dgm:prSet custT="1"/>
      <dgm:spPr/>
      <dgm:t>
        <a:bodyPr/>
        <a:lstStyle/>
        <a:p>
          <a:pPr rtl="0"/>
          <a:r>
            <a:rPr lang="ru-RU" sz="800" dirty="0">
              <a:latin typeface="Century Gothic" panose="020B0502020202020204" pitchFamily="34" charset="0"/>
            </a:rPr>
            <a:t>финансовая поддержка субъектов малого и (или) среднего предпринимательства и физических лиц, применяющих специальный налоговый режим «Налог на профессиональный доход» в приоритетных областях для Пировского муниципального округа</a:t>
          </a:r>
        </a:p>
      </dgm:t>
    </dgm:pt>
    <dgm:pt modelId="{45BAB161-BD2F-4820-85B9-6C33DBD740B8}" type="sibTrans" cxnId="{6AFDEA7D-35AA-4902-BBC1-82ADCD7D336E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2E9E420D-12CC-459C-A07C-003A3623D7E1}" type="parTrans" cxnId="{6AFDEA7D-35AA-4902-BBC1-82ADCD7D336E}">
      <dgm:prSet/>
      <dgm:spPr/>
      <dgm:t>
        <a:bodyPr/>
        <a:lstStyle/>
        <a:p>
          <a:endParaRPr lang="ru-RU" sz="900">
            <a:latin typeface="Century Gothic" panose="020B0502020202020204" pitchFamily="34" charset="0"/>
          </a:endParaRPr>
        </a:p>
      </dgm:t>
    </dgm:pt>
    <dgm:pt modelId="{CA41EF15-DF95-49E6-844E-C7C0EB624A1C}" type="pres">
      <dgm:prSet presAssocID="{D8C72163-943B-4580-81F4-EA72904862B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A2ED80B-9AB4-45F0-A75C-A6B2D6459037}" type="pres">
      <dgm:prSet presAssocID="{D8C72163-943B-4580-81F4-EA72904862B8}" presName="pyramid" presStyleLbl="node1" presStyleIdx="0" presStyleCnt="1"/>
      <dgm:spPr>
        <a:solidFill>
          <a:schemeClr val="accent1">
            <a:lumMod val="75000"/>
          </a:schemeClr>
        </a:solidFill>
      </dgm:spPr>
    </dgm:pt>
    <dgm:pt modelId="{B74CC56B-AEDD-44FC-8911-B882C1D4BAE2}" type="pres">
      <dgm:prSet presAssocID="{D8C72163-943B-4580-81F4-EA72904862B8}" presName="theList" presStyleCnt="0"/>
      <dgm:spPr/>
    </dgm:pt>
    <dgm:pt modelId="{37D044C2-B7C9-4DAA-A954-7F28203A09F4}" type="pres">
      <dgm:prSet presAssocID="{E2DBE48D-2ACB-4F3B-963E-D2DC576140F4}" presName="aNode" presStyleLbl="fgAcc1" presStyleIdx="0" presStyleCnt="3" custScaleY="178861" custLinFactY="-3998" custLinFactNeighborX="-209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B3BCF-4E65-4A5B-A465-339AB6D7C2A8}" type="pres">
      <dgm:prSet presAssocID="{E2DBE48D-2ACB-4F3B-963E-D2DC576140F4}" presName="aSpace" presStyleCnt="0"/>
      <dgm:spPr/>
    </dgm:pt>
    <dgm:pt modelId="{6D9E7978-B247-47B2-B21F-631971E88965}" type="pres">
      <dgm:prSet presAssocID="{BF0FC299-446A-4A04-B37D-5880238E5591}" presName="aNode" presStyleLbl="fgAcc1" presStyleIdx="1" presStyleCnt="3" custLinFactNeighborX="-12759" custLinFactNeighborY="-68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AAA8-4EE8-4432-ADA8-FA2F0DB71861}" type="pres">
      <dgm:prSet presAssocID="{BF0FC299-446A-4A04-B37D-5880238E5591}" presName="aSpace" presStyleCnt="0"/>
      <dgm:spPr/>
    </dgm:pt>
    <dgm:pt modelId="{12DD936F-60D0-4527-B90B-D0392F36D157}" type="pres">
      <dgm:prSet presAssocID="{018FD258-4F29-48C3-90C4-BC397EE8B4F3}" presName="aNode" presStyleLbl="fgAcc1" presStyleIdx="2" presStyleCnt="3" custScaleY="189555" custLinFactNeighborX="-4584" custLinFactNeighborY="59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2B63-5C2F-4868-A59B-8E2F99DE8143}" type="pres">
      <dgm:prSet presAssocID="{018FD258-4F29-48C3-90C4-BC397EE8B4F3}" presName="aSpace" presStyleCnt="0"/>
      <dgm:spPr/>
    </dgm:pt>
  </dgm:ptLst>
  <dgm:cxnLst>
    <dgm:cxn modelId="{E9CCDCBC-DD53-4753-8E6C-11B2B8AF6B25}" type="presOf" srcId="{BF0FC299-446A-4A04-B37D-5880238E5591}" destId="{6D9E7978-B247-47B2-B21F-631971E88965}" srcOrd="0" destOrd="0" presId="urn:microsoft.com/office/officeart/2005/8/layout/pyramid2"/>
    <dgm:cxn modelId="{6AFDEA7D-35AA-4902-BBC1-82ADCD7D336E}" srcId="{D8C72163-943B-4580-81F4-EA72904862B8}" destId="{E2DBE48D-2ACB-4F3B-963E-D2DC576140F4}" srcOrd="0" destOrd="0" parTransId="{2E9E420D-12CC-459C-A07C-003A3623D7E1}" sibTransId="{45BAB161-BD2F-4820-85B9-6C33DBD740B8}"/>
    <dgm:cxn modelId="{315C3560-0ADA-46ED-AA05-74C0E227EA58}" srcId="{D8C72163-943B-4580-81F4-EA72904862B8}" destId="{BF0FC299-446A-4A04-B37D-5880238E5591}" srcOrd="1" destOrd="0" parTransId="{C7B6C9EF-28B3-40F1-86AC-6DF2369E7F4C}" sibTransId="{5861BF77-73A1-45E9-B55E-9D8C96A18266}"/>
    <dgm:cxn modelId="{B78846CC-06FE-4348-A0EE-73224AD34438}" srcId="{D8C72163-943B-4580-81F4-EA72904862B8}" destId="{018FD258-4F29-48C3-90C4-BC397EE8B4F3}" srcOrd="2" destOrd="0" parTransId="{D5409BCE-A6DC-49CD-9108-2CF5C3F28F37}" sibTransId="{30B255BD-AAB2-4224-89A7-4F0C469172B8}"/>
    <dgm:cxn modelId="{8C57BC31-EF06-4083-9E25-95DC9D5F5DDB}" type="presOf" srcId="{E2DBE48D-2ACB-4F3B-963E-D2DC576140F4}" destId="{37D044C2-B7C9-4DAA-A954-7F28203A09F4}" srcOrd="0" destOrd="0" presId="urn:microsoft.com/office/officeart/2005/8/layout/pyramid2"/>
    <dgm:cxn modelId="{C044DDAC-ED95-4BEE-A38B-3985ABEE1A7A}" type="presOf" srcId="{D8C72163-943B-4580-81F4-EA72904862B8}" destId="{CA41EF15-DF95-49E6-844E-C7C0EB624A1C}" srcOrd="0" destOrd="0" presId="urn:microsoft.com/office/officeart/2005/8/layout/pyramid2"/>
    <dgm:cxn modelId="{4B119D86-9448-4DC4-8D4A-044096E22B10}" type="presOf" srcId="{018FD258-4F29-48C3-90C4-BC397EE8B4F3}" destId="{12DD936F-60D0-4527-B90B-D0392F36D157}" srcOrd="0" destOrd="0" presId="urn:microsoft.com/office/officeart/2005/8/layout/pyramid2"/>
    <dgm:cxn modelId="{B9A59634-EF1E-43E9-949F-D1FE90161781}" type="presParOf" srcId="{CA41EF15-DF95-49E6-844E-C7C0EB624A1C}" destId="{CA2ED80B-9AB4-45F0-A75C-A6B2D6459037}" srcOrd="0" destOrd="0" presId="urn:microsoft.com/office/officeart/2005/8/layout/pyramid2"/>
    <dgm:cxn modelId="{995A238B-30A9-450D-B492-1485AD84767E}" type="presParOf" srcId="{CA41EF15-DF95-49E6-844E-C7C0EB624A1C}" destId="{B74CC56B-AEDD-44FC-8911-B882C1D4BAE2}" srcOrd="1" destOrd="0" presId="urn:microsoft.com/office/officeart/2005/8/layout/pyramid2"/>
    <dgm:cxn modelId="{711E3919-1412-473B-A2D3-FC0AE15E3BD2}" type="presParOf" srcId="{B74CC56B-AEDD-44FC-8911-B882C1D4BAE2}" destId="{37D044C2-B7C9-4DAA-A954-7F28203A09F4}" srcOrd="0" destOrd="0" presId="urn:microsoft.com/office/officeart/2005/8/layout/pyramid2"/>
    <dgm:cxn modelId="{02FC8CF3-A9DA-43F3-8AD2-5ADC67325D5E}" type="presParOf" srcId="{B74CC56B-AEDD-44FC-8911-B882C1D4BAE2}" destId="{273B3BCF-4E65-4A5B-A465-339AB6D7C2A8}" srcOrd="1" destOrd="0" presId="urn:microsoft.com/office/officeart/2005/8/layout/pyramid2"/>
    <dgm:cxn modelId="{6FBAB35F-1C1F-44FA-949D-378063CD7045}" type="presParOf" srcId="{B74CC56B-AEDD-44FC-8911-B882C1D4BAE2}" destId="{6D9E7978-B247-47B2-B21F-631971E88965}" srcOrd="2" destOrd="0" presId="urn:microsoft.com/office/officeart/2005/8/layout/pyramid2"/>
    <dgm:cxn modelId="{4F3B01D0-C473-4559-98E7-C946D4D38F4C}" type="presParOf" srcId="{B74CC56B-AEDD-44FC-8911-B882C1D4BAE2}" destId="{3F96AAA8-4EE8-4432-ADA8-FA2F0DB71861}" srcOrd="3" destOrd="0" presId="urn:microsoft.com/office/officeart/2005/8/layout/pyramid2"/>
    <dgm:cxn modelId="{59B63403-0B85-46A0-A74F-0814C6FE142D}" type="presParOf" srcId="{B74CC56B-AEDD-44FC-8911-B882C1D4BAE2}" destId="{12DD936F-60D0-4527-B90B-D0392F36D157}" srcOrd="4" destOrd="0" presId="urn:microsoft.com/office/officeart/2005/8/layout/pyramid2"/>
    <dgm:cxn modelId="{8CEEC55E-2094-46C1-83D8-E3AA96A2CFE8}" type="presParOf" srcId="{B74CC56B-AEDD-44FC-8911-B882C1D4BAE2}" destId="{5CF92B63-5C2F-4868-A59B-8E2F99DE814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3887-B678-4023-8EA8-274E80461500}">
      <dsp:nvSpPr>
        <dsp:cNvPr id="0" name=""/>
        <dsp:cNvSpPr/>
      </dsp:nvSpPr>
      <dsp:spPr>
        <a:xfrm>
          <a:off x="1862367" y="3009"/>
          <a:ext cx="2227248" cy="51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– 724976,37</a:t>
          </a:r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7307" y="17949"/>
        <a:ext cx="2197368" cy="480217"/>
      </dsp:txXfrm>
    </dsp:sp>
    <dsp:sp modelId="{5714409D-AC1A-4528-A9CA-FCD46AD29D7B}">
      <dsp:nvSpPr>
        <dsp:cNvPr id="0" name=""/>
        <dsp:cNvSpPr/>
      </dsp:nvSpPr>
      <dsp:spPr>
        <a:xfrm>
          <a:off x="2085092" y="513106"/>
          <a:ext cx="222724" cy="31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36"/>
              </a:lnTo>
              <a:lnTo>
                <a:pt x="222724" y="31393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CCC5C-2941-43DD-AF2B-F42894F8751A}">
      <dsp:nvSpPr>
        <dsp:cNvPr id="0" name=""/>
        <dsp:cNvSpPr/>
      </dsp:nvSpPr>
      <dsp:spPr>
        <a:xfrm>
          <a:off x="2307817" y="658963"/>
          <a:ext cx="1653565" cy="33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318345,10 т.р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7663" y="668809"/>
        <a:ext cx="1633873" cy="316467"/>
      </dsp:txXfrm>
    </dsp:sp>
    <dsp:sp modelId="{342BAA3A-4C52-42A4-BC73-B5FE88F042F6}">
      <dsp:nvSpPr>
        <dsp:cNvPr id="0" name=""/>
        <dsp:cNvSpPr/>
      </dsp:nvSpPr>
      <dsp:spPr>
        <a:xfrm>
          <a:off x="2085092" y="513106"/>
          <a:ext cx="222724" cy="828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389"/>
              </a:lnTo>
              <a:lnTo>
                <a:pt x="222724" y="82838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DF36E-4BF7-415F-96C0-D44625B3CA7B}">
      <dsp:nvSpPr>
        <dsp:cNvPr id="0" name=""/>
        <dsp:cNvSpPr/>
      </dsp:nvSpPr>
      <dsp:spPr>
        <a:xfrm>
          <a:off x="2307817" y="1140980"/>
          <a:ext cx="1653565" cy="401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121343,60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63" y="1152726"/>
        <a:ext cx="1630073" cy="377538"/>
      </dsp:txXfrm>
    </dsp:sp>
    <dsp:sp modelId="{C46DABEF-53C8-4577-98EC-5BEB6CD1B884}">
      <dsp:nvSpPr>
        <dsp:cNvPr id="0" name=""/>
        <dsp:cNvSpPr/>
      </dsp:nvSpPr>
      <dsp:spPr>
        <a:xfrm>
          <a:off x="2085092" y="513106"/>
          <a:ext cx="222724" cy="1319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075"/>
              </a:lnTo>
              <a:lnTo>
                <a:pt x="222724" y="131907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FC0FE-F0E3-4596-BADE-9F4E016E4C7B}">
      <dsp:nvSpPr>
        <dsp:cNvPr id="0" name=""/>
        <dsp:cNvSpPr/>
      </dsp:nvSpPr>
      <dsp:spPr>
        <a:xfrm>
          <a:off x="2307817" y="1687868"/>
          <a:ext cx="1653565" cy="28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209472,68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6271" y="1696322"/>
        <a:ext cx="1636657" cy="271719"/>
      </dsp:txXfrm>
    </dsp:sp>
    <dsp:sp modelId="{23B0F6A3-989D-43E3-A500-63C4C2AFDA91}">
      <dsp:nvSpPr>
        <dsp:cNvPr id="0" name=""/>
        <dsp:cNvSpPr/>
      </dsp:nvSpPr>
      <dsp:spPr>
        <a:xfrm>
          <a:off x="2085092" y="513106"/>
          <a:ext cx="222724" cy="187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767"/>
              </a:lnTo>
              <a:lnTo>
                <a:pt x="222724" y="187476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9ED7F-65D4-4D2B-AA36-52B87BB98D86}">
      <dsp:nvSpPr>
        <dsp:cNvPr id="0" name=""/>
        <dsp:cNvSpPr/>
      </dsp:nvSpPr>
      <dsp:spPr>
        <a:xfrm>
          <a:off x="2307817" y="2122353"/>
          <a:ext cx="1653565" cy="531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– 72766,64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3371" y="2137907"/>
        <a:ext cx="1622457" cy="499934"/>
      </dsp:txXfrm>
    </dsp:sp>
    <dsp:sp modelId="{63A08AF3-2858-4076-B6EC-809A97519580}">
      <dsp:nvSpPr>
        <dsp:cNvPr id="0" name=""/>
        <dsp:cNvSpPr/>
      </dsp:nvSpPr>
      <dsp:spPr>
        <a:xfrm>
          <a:off x="2085092" y="513106"/>
          <a:ext cx="222724" cy="257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859"/>
              </a:lnTo>
              <a:lnTo>
                <a:pt x="222724" y="25778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6DBDF-3CDB-4AD0-BD83-762706721469}">
      <dsp:nvSpPr>
        <dsp:cNvPr id="0" name=""/>
        <dsp:cNvSpPr/>
      </dsp:nvSpPr>
      <dsp:spPr>
        <a:xfrm>
          <a:off x="2307817" y="2799252"/>
          <a:ext cx="1653565" cy="58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поступления-691,46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4905" y="2816340"/>
        <a:ext cx="1619389" cy="549252"/>
      </dsp:txXfrm>
    </dsp:sp>
    <dsp:sp modelId="{0FDCE74A-70F3-4E49-ACE9-DA78A53525AB}">
      <dsp:nvSpPr>
        <dsp:cNvPr id="0" name=""/>
        <dsp:cNvSpPr/>
      </dsp:nvSpPr>
      <dsp:spPr>
        <a:xfrm>
          <a:off x="2085092" y="513106"/>
          <a:ext cx="222724" cy="3368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967"/>
              </a:lnTo>
              <a:lnTo>
                <a:pt x="222724" y="336896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57F8F-E8B5-463D-8FDF-EB621850D8BE}">
      <dsp:nvSpPr>
        <dsp:cNvPr id="0" name=""/>
        <dsp:cNvSpPr/>
      </dsp:nvSpPr>
      <dsp:spPr>
        <a:xfrm>
          <a:off x="2307817" y="3528537"/>
          <a:ext cx="1653565" cy="707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субсидий, субвенций–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(-)643,10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8526" y="3549246"/>
        <a:ext cx="1612147" cy="665656"/>
      </dsp:txXfrm>
    </dsp:sp>
    <dsp:sp modelId="{7DB4437E-7B56-4C1E-91C2-39AA3F30BAE8}">
      <dsp:nvSpPr>
        <dsp:cNvPr id="0" name=""/>
        <dsp:cNvSpPr/>
      </dsp:nvSpPr>
      <dsp:spPr>
        <a:xfrm>
          <a:off x="2085092" y="513106"/>
          <a:ext cx="222724" cy="4247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890"/>
              </a:lnTo>
              <a:lnTo>
                <a:pt x="222724" y="424789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3845B-A6CF-4C4E-8744-7170B6C7DDEA}">
      <dsp:nvSpPr>
        <dsp:cNvPr id="0" name=""/>
        <dsp:cNvSpPr/>
      </dsp:nvSpPr>
      <dsp:spPr>
        <a:xfrm>
          <a:off x="2307817" y="4381468"/>
          <a:ext cx="1653565" cy="759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 от других районов –3000,00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0049" y="4403700"/>
        <a:ext cx="1609101" cy="714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240C0-AF3F-4513-AF66-83331E4FA485}">
      <dsp:nvSpPr>
        <dsp:cNvPr id="0" name=""/>
        <dsp:cNvSpPr/>
      </dsp:nvSpPr>
      <dsp:spPr>
        <a:xfrm>
          <a:off x="2282220" y="2037732"/>
          <a:ext cx="1624114" cy="1569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– 63625,87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</a:t>
          </a:r>
          <a:r>
            <a:rPr lang="en-US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</a:t>
          </a: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0066" y="2267576"/>
        <a:ext cx="1148422" cy="1109788"/>
      </dsp:txXfrm>
    </dsp:sp>
    <dsp:sp modelId="{7091FA13-31A0-4FE9-BA02-673C0D56D948}">
      <dsp:nvSpPr>
        <dsp:cNvPr id="0" name=""/>
        <dsp:cNvSpPr/>
      </dsp:nvSpPr>
      <dsp:spPr>
        <a:xfrm rot="2960588">
          <a:off x="3442917" y="3785612"/>
          <a:ext cx="975525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75525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291" y="3771972"/>
        <a:ext cx="48776" cy="48776"/>
      </dsp:txXfrm>
    </dsp:sp>
    <dsp:sp modelId="{FDCBA124-9129-49ED-94A4-8C08BDE2D261}">
      <dsp:nvSpPr>
        <dsp:cNvPr id="0" name=""/>
        <dsp:cNvSpPr/>
      </dsp:nvSpPr>
      <dsp:spPr>
        <a:xfrm>
          <a:off x="4089384" y="4045855"/>
          <a:ext cx="939532" cy="964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 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1005,80т.р.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248" y="4091719"/>
        <a:ext cx="847804" cy="872839"/>
      </dsp:txXfrm>
    </dsp:sp>
    <dsp:sp modelId="{E01CC673-3D20-4372-8167-9641321787C4}">
      <dsp:nvSpPr>
        <dsp:cNvPr id="0" name=""/>
        <dsp:cNvSpPr/>
      </dsp:nvSpPr>
      <dsp:spPr>
        <a:xfrm rot="1928747">
          <a:off x="3642449" y="3699756"/>
          <a:ext cx="172992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729928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464166" y="3667256"/>
        <a:ext cx="86496" cy="86496"/>
      </dsp:txXfrm>
    </dsp:sp>
    <dsp:sp modelId="{04B071B2-D43E-4023-96E7-2263FC008DE4}">
      <dsp:nvSpPr>
        <dsp:cNvPr id="0" name=""/>
        <dsp:cNvSpPr/>
      </dsp:nvSpPr>
      <dsp:spPr>
        <a:xfrm>
          <a:off x="5156463" y="3975356"/>
          <a:ext cx="964216" cy="891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Патент-1931,97т.р.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0005" y="4018898"/>
        <a:ext cx="877132" cy="804879"/>
      </dsp:txXfrm>
    </dsp:sp>
    <dsp:sp modelId="{F22AE967-7CB0-48EF-BDF5-B89A67EFE2FD}">
      <dsp:nvSpPr>
        <dsp:cNvPr id="0" name=""/>
        <dsp:cNvSpPr/>
      </dsp:nvSpPr>
      <dsp:spPr>
        <a:xfrm rot="938770">
          <a:off x="3850209" y="3205052"/>
          <a:ext cx="129689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296891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6233" y="3183378"/>
        <a:ext cx="64844" cy="64844"/>
      </dsp:txXfrm>
    </dsp:sp>
    <dsp:sp modelId="{CACF864D-7BD1-497A-9788-36625763FD61}">
      <dsp:nvSpPr>
        <dsp:cNvPr id="0" name=""/>
        <dsp:cNvSpPr/>
      </dsp:nvSpPr>
      <dsp:spPr>
        <a:xfrm>
          <a:off x="5100109" y="3120098"/>
          <a:ext cx="921339" cy="786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ЕСХН – 2089,32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8495" y="3158484"/>
        <a:ext cx="844567" cy="709578"/>
      </dsp:txXfrm>
    </dsp:sp>
    <dsp:sp modelId="{5F6721F7-8DF4-42F5-A783-ADE357DAB5A3}">
      <dsp:nvSpPr>
        <dsp:cNvPr id="0" name=""/>
        <dsp:cNvSpPr/>
      </dsp:nvSpPr>
      <dsp:spPr>
        <a:xfrm rot="21337575">
          <a:off x="3902213" y="2708190"/>
          <a:ext cx="109139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91392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0625" y="2691653"/>
        <a:ext cx="54569" cy="54569"/>
      </dsp:txXfrm>
    </dsp:sp>
    <dsp:sp modelId="{E6FC2039-1B44-4C37-8FD5-33CA9099EA66}">
      <dsp:nvSpPr>
        <dsp:cNvPr id="0" name=""/>
        <dsp:cNvSpPr/>
      </dsp:nvSpPr>
      <dsp:spPr>
        <a:xfrm>
          <a:off x="4990407" y="2224042"/>
          <a:ext cx="918167" cy="836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ЕНВД – (-) 51,68</a:t>
          </a:r>
          <a:r>
            <a:rPr lang="en-US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245" y="2264880"/>
        <a:ext cx="836491" cy="754904"/>
      </dsp:txXfrm>
    </dsp:sp>
    <dsp:sp modelId="{C31660B5-04A3-4FA6-AB12-757695EC64CE}">
      <dsp:nvSpPr>
        <dsp:cNvPr id="0" name=""/>
        <dsp:cNvSpPr/>
      </dsp:nvSpPr>
      <dsp:spPr>
        <a:xfrm rot="14616346">
          <a:off x="1745357" y="1485438"/>
          <a:ext cx="138142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81424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01534" y="1461650"/>
        <a:ext cx="69071" cy="69071"/>
      </dsp:txXfrm>
    </dsp:sp>
    <dsp:sp modelId="{E7CE0A9B-59A2-4F6A-A104-8CA498ECEE52}">
      <dsp:nvSpPr>
        <dsp:cNvPr id="0" name=""/>
        <dsp:cNvSpPr/>
      </dsp:nvSpPr>
      <dsp:spPr>
        <a:xfrm>
          <a:off x="1432705" y="56851"/>
          <a:ext cx="1002122" cy="854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НДФЛ– 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31915,84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413" y="98559"/>
        <a:ext cx="918706" cy="770977"/>
      </dsp:txXfrm>
    </dsp:sp>
    <dsp:sp modelId="{708564AE-6452-4C39-8723-663BC35FA8B2}">
      <dsp:nvSpPr>
        <dsp:cNvPr id="0" name=""/>
        <dsp:cNvSpPr/>
      </dsp:nvSpPr>
      <dsp:spPr>
        <a:xfrm rot="10327165">
          <a:off x="1288048" y="2992032"/>
          <a:ext cx="100713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07131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66435" y="2977602"/>
        <a:ext cx="50356" cy="50356"/>
      </dsp:txXfrm>
    </dsp:sp>
    <dsp:sp modelId="{258FED6E-DE0C-4BB8-B161-174481428D9C}">
      <dsp:nvSpPr>
        <dsp:cNvPr id="0" name=""/>
        <dsp:cNvSpPr/>
      </dsp:nvSpPr>
      <dsp:spPr>
        <a:xfrm>
          <a:off x="288041" y="2732606"/>
          <a:ext cx="1012049" cy="816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 – 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867,69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899" y="2772464"/>
        <a:ext cx="932333" cy="736785"/>
      </dsp:txXfrm>
    </dsp:sp>
    <dsp:sp modelId="{AF7A6A2A-D00E-4823-9C43-ACDB86A0BAF5}">
      <dsp:nvSpPr>
        <dsp:cNvPr id="0" name=""/>
        <dsp:cNvSpPr/>
      </dsp:nvSpPr>
      <dsp:spPr>
        <a:xfrm rot="9036152">
          <a:off x="1124175" y="3539748"/>
          <a:ext cx="1355863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55863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68210" y="3516599"/>
        <a:ext cx="67793" cy="67793"/>
      </dsp:txXfrm>
    </dsp:sp>
    <dsp:sp modelId="{0F52DA75-CF5D-40CD-8528-D6C0E9FB2FDD}">
      <dsp:nvSpPr>
        <dsp:cNvPr id="0" name=""/>
        <dsp:cNvSpPr/>
      </dsp:nvSpPr>
      <dsp:spPr>
        <a:xfrm>
          <a:off x="216030" y="3524687"/>
          <a:ext cx="1045292" cy="1249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 материальных и нематериальных активов – 113,91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057" y="3575714"/>
        <a:ext cx="943238" cy="1147864"/>
      </dsp:txXfrm>
    </dsp:sp>
    <dsp:sp modelId="{66787EC9-C2A3-4430-8F79-A2CF9E06539B}">
      <dsp:nvSpPr>
        <dsp:cNvPr id="0" name=""/>
        <dsp:cNvSpPr/>
      </dsp:nvSpPr>
      <dsp:spPr>
        <a:xfrm rot="6376586">
          <a:off x="2462000" y="3875705"/>
          <a:ext cx="643242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43242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67540" y="3870372"/>
        <a:ext cx="32162" cy="32162"/>
      </dsp:txXfrm>
    </dsp:sp>
    <dsp:sp modelId="{1E323832-51AB-4B36-99BA-77DE028EDCA6}">
      <dsp:nvSpPr>
        <dsp:cNvPr id="0" name=""/>
        <dsp:cNvSpPr/>
      </dsp:nvSpPr>
      <dsp:spPr>
        <a:xfrm>
          <a:off x="2088233" y="4176236"/>
          <a:ext cx="945497" cy="945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</a:t>
          </a:r>
          <a:r>
            <a:rPr lang="ru-RU" sz="1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среду – 293,95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4388" y="4222391"/>
        <a:ext cx="853187" cy="853187"/>
      </dsp:txXfrm>
    </dsp:sp>
    <dsp:sp modelId="{67D1DB17-5069-4485-B51C-55A07E65B868}">
      <dsp:nvSpPr>
        <dsp:cNvPr id="0" name=""/>
        <dsp:cNvSpPr/>
      </dsp:nvSpPr>
      <dsp:spPr>
        <a:xfrm rot="7660923">
          <a:off x="1736767" y="3868789"/>
          <a:ext cx="108209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82090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0760" y="3852484"/>
        <a:ext cx="54104" cy="54104"/>
      </dsp:txXfrm>
    </dsp:sp>
    <dsp:sp modelId="{7F3E5E83-B432-42D7-AAC5-55753DA45A17}">
      <dsp:nvSpPr>
        <dsp:cNvPr id="0" name=""/>
        <dsp:cNvSpPr/>
      </dsp:nvSpPr>
      <dsp:spPr>
        <a:xfrm>
          <a:off x="1224140" y="4176238"/>
          <a:ext cx="864977" cy="101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 – 2410,98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6365" y="4218463"/>
        <a:ext cx="780527" cy="930625"/>
      </dsp:txXfrm>
    </dsp:sp>
    <dsp:sp modelId="{189A41E0-CE74-4818-AFBA-B186045EB717}">
      <dsp:nvSpPr>
        <dsp:cNvPr id="0" name=""/>
        <dsp:cNvSpPr/>
      </dsp:nvSpPr>
      <dsp:spPr>
        <a:xfrm rot="11544576">
          <a:off x="1227761" y="2520654"/>
          <a:ext cx="108742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87428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44290" y="2504216"/>
        <a:ext cx="54371" cy="54371"/>
      </dsp:txXfrm>
    </dsp:sp>
    <dsp:sp modelId="{DE1FF066-33C0-48F3-8F44-3E7005EEF8F9}">
      <dsp:nvSpPr>
        <dsp:cNvPr id="0" name=""/>
        <dsp:cNvSpPr/>
      </dsp:nvSpPr>
      <dsp:spPr>
        <a:xfrm>
          <a:off x="216022" y="1868508"/>
          <a:ext cx="1041608" cy="87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r>
            <a:rPr lang="en-US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2732,56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514" y="1911000"/>
        <a:ext cx="956624" cy="785475"/>
      </dsp:txXfrm>
    </dsp:sp>
    <dsp:sp modelId="{C64DB28A-9719-4A3A-87DB-CB263F42D98B}">
      <dsp:nvSpPr>
        <dsp:cNvPr id="0" name=""/>
        <dsp:cNvSpPr/>
      </dsp:nvSpPr>
      <dsp:spPr>
        <a:xfrm rot="12748770">
          <a:off x="1112541" y="2000328"/>
          <a:ext cx="141419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414190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784281" y="1975721"/>
        <a:ext cx="70709" cy="70709"/>
      </dsp:txXfrm>
    </dsp:sp>
    <dsp:sp modelId="{C5CB2F64-E7FE-415F-8150-D5FAE878B00B}">
      <dsp:nvSpPr>
        <dsp:cNvPr id="0" name=""/>
        <dsp:cNvSpPr/>
      </dsp:nvSpPr>
      <dsp:spPr>
        <a:xfrm>
          <a:off x="288039" y="932408"/>
          <a:ext cx="1041608" cy="870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  <a:r>
            <a:rPr lang="en-U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536,73</a:t>
          </a:r>
          <a:r>
            <a:rPr lang="ru-RU" sz="12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2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31" y="974900"/>
        <a:ext cx="956624" cy="785475"/>
      </dsp:txXfrm>
    </dsp:sp>
    <dsp:sp modelId="{5AA299D4-A671-462E-876F-F280A281E827}">
      <dsp:nvSpPr>
        <dsp:cNvPr id="0" name=""/>
        <dsp:cNvSpPr/>
      </dsp:nvSpPr>
      <dsp:spPr>
        <a:xfrm rot="13594162">
          <a:off x="847974" y="1501904"/>
          <a:ext cx="201268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2012684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803999" y="1462335"/>
        <a:ext cx="100634" cy="100634"/>
      </dsp:txXfrm>
    </dsp:sp>
    <dsp:sp modelId="{C9CAC3EB-A140-4AA4-B34C-3036B3900BC9}">
      <dsp:nvSpPr>
        <dsp:cNvPr id="0" name=""/>
        <dsp:cNvSpPr/>
      </dsp:nvSpPr>
      <dsp:spPr>
        <a:xfrm>
          <a:off x="339489" y="0"/>
          <a:ext cx="1003124" cy="884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прибыль –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(-)644,98т.р.</a:t>
          </a:r>
          <a:endParaRPr lang="ru-RU" sz="11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672" y="43183"/>
        <a:ext cx="916758" cy="798236"/>
      </dsp:txXfrm>
    </dsp:sp>
    <dsp:sp modelId="{CE8AFCCE-CEA2-45AB-A199-53A819AFE909}">
      <dsp:nvSpPr>
        <dsp:cNvPr id="0" name=""/>
        <dsp:cNvSpPr/>
      </dsp:nvSpPr>
      <dsp:spPr>
        <a:xfrm rot="15995716">
          <a:off x="2480433" y="1493788"/>
          <a:ext cx="1070869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70869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89096" y="1477764"/>
        <a:ext cx="53543" cy="53543"/>
      </dsp:txXfrm>
    </dsp:sp>
    <dsp:sp modelId="{3C9285A3-DDD1-4D19-A5E7-F04567C57FE2}">
      <dsp:nvSpPr>
        <dsp:cNvPr id="0" name=""/>
        <dsp:cNvSpPr/>
      </dsp:nvSpPr>
      <dsp:spPr>
        <a:xfrm>
          <a:off x="2467357" y="134161"/>
          <a:ext cx="983725" cy="836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– 3027,03 </a:t>
          </a:r>
          <a:r>
            <a:rPr lang="ru-RU" sz="11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8188" y="174992"/>
        <a:ext cx="902063" cy="754757"/>
      </dsp:txXfrm>
    </dsp:sp>
    <dsp:sp modelId="{0462750B-8B23-44C7-8F66-0E8FD829D7AD}">
      <dsp:nvSpPr>
        <dsp:cNvPr id="0" name=""/>
        <dsp:cNvSpPr/>
      </dsp:nvSpPr>
      <dsp:spPr>
        <a:xfrm rot="4611720">
          <a:off x="3036307" y="3875469"/>
          <a:ext cx="61251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12511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27249" y="3870905"/>
        <a:ext cx="30625" cy="30625"/>
      </dsp:txXfrm>
    </dsp:sp>
    <dsp:sp modelId="{8A93AB4A-723E-46C0-93D1-1740F4601A6C}">
      <dsp:nvSpPr>
        <dsp:cNvPr id="0" name=""/>
        <dsp:cNvSpPr/>
      </dsp:nvSpPr>
      <dsp:spPr>
        <a:xfrm>
          <a:off x="3024335" y="4172763"/>
          <a:ext cx="993907" cy="958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платных услуг и комп. затрат гос-ва- 4718,26 </a:t>
          </a:r>
          <a:r>
            <a:rPr lang="ru-RU" sz="11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119" y="4219547"/>
        <a:ext cx="900339" cy="864801"/>
      </dsp:txXfrm>
    </dsp:sp>
    <dsp:sp modelId="{D63D3833-7DE9-4E02-8514-DC0F13649729}">
      <dsp:nvSpPr>
        <dsp:cNvPr id="0" name=""/>
        <dsp:cNvSpPr/>
      </dsp:nvSpPr>
      <dsp:spPr>
        <a:xfrm rot="19637827">
          <a:off x="3700698" y="2139020"/>
          <a:ext cx="88261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882610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9938" y="2127702"/>
        <a:ext cx="44130" cy="44130"/>
      </dsp:txXfrm>
    </dsp:sp>
    <dsp:sp modelId="{200CBF23-7A1C-4FF3-A125-66EA3BC829E0}">
      <dsp:nvSpPr>
        <dsp:cNvPr id="0" name=""/>
        <dsp:cNvSpPr/>
      </dsp:nvSpPr>
      <dsp:spPr>
        <a:xfrm>
          <a:off x="4358593" y="827188"/>
          <a:ext cx="1570719" cy="1358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доходы, уменьшенные на величину расходов-</a:t>
          </a:r>
          <a:r>
            <a:rPr lang="en-US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4675,35 </a:t>
          </a:r>
          <a:r>
            <a:rPr lang="ru-RU" sz="11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4911" y="893506"/>
        <a:ext cx="1438083" cy="1225899"/>
      </dsp:txXfrm>
    </dsp:sp>
    <dsp:sp modelId="{28513330-AC83-40A8-BBC2-0C5FD7105331}">
      <dsp:nvSpPr>
        <dsp:cNvPr id="0" name=""/>
        <dsp:cNvSpPr/>
      </dsp:nvSpPr>
      <dsp:spPr>
        <a:xfrm rot="18061474">
          <a:off x="3133856" y="1481642"/>
          <a:ext cx="152078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520781" y="107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56227" y="1454371"/>
        <a:ext cx="76039" cy="76039"/>
      </dsp:txXfrm>
    </dsp:sp>
    <dsp:sp modelId="{2203B749-D19F-4879-8D5B-B5890962B4FE}">
      <dsp:nvSpPr>
        <dsp:cNvPr id="0" name=""/>
        <dsp:cNvSpPr/>
      </dsp:nvSpPr>
      <dsp:spPr>
        <a:xfrm>
          <a:off x="3538890" y="34336"/>
          <a:ext cx="1972230" cy="818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с налогоплательщиков, выбравших в качестве объекта налогообложения доходы-</a:t>
          </a:r>
          <a:r>
            <a:rPr lang="en-US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13417,42 </a:t>
          </a:r>
          <a:r>
            <a:rPr lang="ru-RU" sz="11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1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852" y="74298"/>
        <a:ext cx="1892306" cy="738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ED80B-9AB4-45F0-A75C-A6B2D6459037}">
      <dsp:nvSpPr>
        <dsp:cNvPr id="0" name=""/>
        <dsp:cNvSpPr/>
      </dsp:nvSpPr>
      <dsp:spPr>
        <a:xfrm>
          <a:off x="291605" y="0"/>
          <a:ext cx="3866077" cy="3866077"/>
        </a:xfrm>
        <a:prstGeom prst="triangl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044C2-B7C9-4DAA-A954-7F28203A09F4}">
      <dsp:nvSpPr>
        <dsp:cNvPr id="0" name=""/>
        <dsp:cNvSpPr/>
      </dsp:nvSpPr>
      <dsp:spPr>
        <a:xfrm>
          <a:off x="1697527" y="287011"/>
          <a:ext cx="2512950" cy="1092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Century Gothic" panose="020B0502020202020204" pitchFamily="34" charset="0"/>
            </a:rPr>
            <a:t>финансовая поддержка субъектов малого и (или) среднего предпринимательства и физических лиц, применяющих специальный налоговый режим «Налог на профессиональный доход» в приоритетных областях для Пировского муниципального округа</a:t>
          </a:r>
        </a:p>
      </dsp:txBody>
      <dsp:txXfrm>
        <a:off x="1750864" y="340348"/>
        <a:ext cx="2406276" cy="985934"/>
      </dsp:txXfrm>
    </dsp:sp>
    <dsp:sp modelId="{6D9E7978-B247-47B2-B21F-631971E88965}">
      <dsp:nvSpPr>
        <dsp:cNvPr id="0" name=""/>
        <dsp:cNvSpPr/>
      </dsp:nvSpPr>
      <dsp:spPr>
        <a:xfrm>
          <a:off x="1904016" y="1504457"/>
          <a:ext cx="2512950" cy="6108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Century Gothic" panose="020B0502020202020204" pitchFamily="34" charset="0"/>
            </a:rPr>
            <a:t>развитие и модернизация промышленного производства на территории Пировского муниципального округа</a:t>
          </a:r>
        </a:p>
      </dsp:txBody>
      <dsp:txXfrm>
        <a:off x="1933836" y="1534277"/>
        <a:ext cx="2453310" cy="551230"/>
      </dsp:txXfrm>
    </dsp:sp>
    <dsp:sp modelId="{12DD936F-60D0-4527-B90B-D0392F36D157}">
      <dsp:nvSpPr>
        <dsp:cNvPr id="0" name=""/>
        <dsp:cNvSpPr/>
      </dsp:nvSpPr>
      <dsp:spPr>
        <a:xfrm>
          <a:off x="2109450" y="2289511"/>
          <a:ext cx="2512950" cy="11579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Century Gothic" panose="020B0502020202020204" pitchFamily="34" charset="0"/>
            </a:rPr>
            <a:t>содействие субъектам малого и (или) среднего предпринимательства и физическим лицам, применяющие специальный налоговый режим «Налог на профессиональный доход» в привлечении финансовых ресурсов, обеспечение доступности образовательной и информационно-консультационной поддержки</a:t>
          </a:r>
        </a:p>
      </dsp:txBody>
      <dsp:txXfrm>
        <a:off x="2165976" y="2346037"/>
        <a:ext cx="2399898" cy="1044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0.21739</cdr:x>
      <cdr:y>0.7001</cdr:y>
    </cdr:from>
    <cdr:to>
      <cdr:x>0.29565</cdr:x>
      <cdr:y>0.75388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800200" y="2689597"/>
          <a:ext cx="648036" cy="2066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0.20618</cdr:x>
      <cdr:y>0.62602</cdr:y>
    </cdr:from>
    <cdr:to>
      <cdr:x>0.30611</cdr:x>
      <cdr:y>0.69812</cdr:y>
    </cdr:to>
    <cdr:sp macro="" textlink="">
      <cdr:nvSpPr>
        <cdr:cNvPr id="6" name="TextBox 14"/>
        <cdr:cNvSpPr txBox="1"/>
      </cdr:nvSpPr>
      <cdr:spPr>
        <a:xfrm xmlns:a="http://schemas.openxmlformats.org/drawingml/2006/main" rot="1032176">
          <a:off x="1707360" y="2404997"/>
          <a:ext cx="827512" cy="27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-2276,46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0.45082</cdr:x>
      <cdr:y>0.61328</cdr:y>
    </cdr:from>
    <cdr:to>
      <cdr:x>0.54048</cdr:x>
      <cdr:y>0.68538</cdr:y>
    </cdr:to>
    <cdr:sp macro="" textlink="">
      <cdr:nvSpPr>
        <cdr:cNvPr id="7" name="TextBox 14"/>
        <cdr:cNvSpPr txBox="1"/>
      </cdr:nvSpPr>
      <cdr:spPr>
        <a:xfrm xmlns:a="http://schemas.openxmlformats.org/drawingml/2006/main" rot="19622376">
          <a:off x="3733200" y="2356046"/>
          <a:ext cx="74251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+2923,9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0.4582</cdr:x>
      <cdr:y>0.62513</cdr:y>
    </cdr:from>
    <cdr:to>
      <cdr:x>0.56339</cdr:x>
      <cdr:y>0.77508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3794338" y="2401565"/>
          <a:ext cx="871059" cy="5760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0.68696</cdr:x>
      <cdr:y>0.62513</cdr:y>
    </cdr:from>
    <cdr:to>
      <cdr:x>0.8</cdr:x>
      <cdr:y>0.73908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688632" y="2401565"/>
          <a:ext cx="936104" cy="4377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0.69962</cdr:x>
      <cdr:y>0.61403</cdr:y>
    </cdr:from>
    <cdr:to>
      <cdr:x>0.81266</cdr:x>
      <cdr:y>0.70775</cdr:y>
    </cdr:to>
    <cdr:sp macro="" textlink="">
      <cdr:nvSpPr>
        <cdr:cNvPr id="5" name="TextBox 4"/>
        <cdr:cNvSpPr txBox="1"/>
      </cdr:nvSpPr>
      <cdr:spPr>
        <a:xfrm xmlns:a="http://schemas.openxmlformats.org/drawingml/2006/main" rot="1426305">
          <a:off x="5793497" y="2358931"/>
          <a:ext cx="936075" cy="36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-3336,79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0.82885</cdr:x>
      <cdr:y>0.73759</cdr:y>
    </cdr:from>
    <cdr:to>
      <cdr:x>0.94189</cdr:x>
      <cdr:y>0.81256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3650" y="2833613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105,06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0.82885</cdr:x>
      <cdr:y>0.77508</cdr:y>
    </cdr:from>
    <cdr:to>
      <cdr:x>0.94189</cdr:x>
      <cdr:y>0.85005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863650" y="2977629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/>
            <a:t>113,91</a:t>
          </a:r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0.31185</cdr:x>
      <cdr:y>0.15574</cdr:y>
    </cdr:from>
    <cdr:to>
      <cdr:x>0.45359</cdr:x>
      <cdr:y>0.23224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586358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0.25348</cdr:x>
      <cdr:y>0.6373</cdr:y>
    </cdr:from>
    <cdr:to>
      <cdr:x>0.37361</cdr:x>
      <cdr:y>0.72151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127180" y="2203648"/>
          <a:ext cx="1008112" cy="29117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0.76534</cdr:x>
      <cdr:y>0.27957</cdr:y>
    </cdr:from>
    <cdr:to>
      <cdr:x>0.8743</cdr:x>
      <cdr:y>0.54401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22643" y="9666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0.28229</cdr:x>
      <cdr:y>0.62302</cdr:y>
    </cdr:from>
    <cdr:to>
      <cdr:x>0.35094</cdr:x>
      <cdr:y>0.69847</cdr:y>
    </cdr:to>
    <cdr:sp macro="" textlink="">
      <cdr:nvSpPr>
        <cdr:cNvPr id="7" name="TextBox 6"/>
        <cdr:cNvSpPr txBox="1"/>
      </cdr:nvSpPr>
      <cdr:spPr>
        <a:xfrm xmlns:a="http://schemas.openxmlformats.org/drawingml/2006/main" rot="1036833">
          <a:off x="2368951" y="2154253"/>
          <a:ext cx="576103" cy="260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-191,4</a:t>
          </a:r>
          <a:endParaRPr lang="en-US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0.37587</cdr:x>
      <cdr:y>0.54451</cdr:y>
    </cdr:from>
    <cdr:to>
      <cdr:x>0.47884</cdr:x>
      <cdr:y>0.68725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154240" y="1882797"/>
          <a:ext cx="864096" cy="4935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0.37184</cdr:x>
      <cdr:y>0.56767</cdr:y>
    </cdr:from>
    <cdr:to>
      <cdr:x>0.44845</cdr:x>
      <cdr:y>0.68414</cdr:y>
    </cdr:to>
    <cdr:sp macro="" textlink="">
      <cdr:nvSpPr>
        <cdr:cNvPr id="8" name="TextBox 1"/>
        <cdr:cNvSpPr txBox="1"/>
      </cdr:nvSpPr>
      <cdr:spPr>
        <a:xfrm xmlns:a="http://schemas.openxmlformats.org/drawingml/2006/main" rot="19885683">
          <a:off x="3120447" y="1962866"/>
          <a:ext cx="642886" cy="402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+359,60.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0.48147</cdr:x>
      <cdr:y>0.62781</cdr:y>
    </cdr:from>
    <cdr:to>
      <cdr:x>0.63592</cdr:x>
      <cdr:y>0.63821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4040403" y="2170829"/>
          <a:ext cx="1296144" cy="359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0.51948</cdr:x>
      <cdr:y>0.56534</cdr:y>
    </cdr:from>
    <cdr:to>
      <cdr:x>0.60803</cdr:x>
      <cdr:y>0.65069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359428" y="1954805"/>
          <a:ext cx="743054" cy="29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+30,10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0.63103</cdr:x>
      <cdr:y>0.19756</cdr:y>
    </cdr:from>
    <cdr:to>
      <cdr:x>0.70826</cdr:x>
      <cdr:y>0.4209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295532" y="683120"/>
          <a:ext cx="648072" cy="7722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0.66224</cdr:x>
      <cdr:y>0.07336</cdr:y>
    </cdr:from>
    <cdr:to>
      <cdr:x>0.69003</cdr:x>
      <cdr:y>0.41064</cdr:y>
    </cdr:to>
    <cdr:sp macro="" textlink="">
      <cdr:nvSpPr>
        <cdr:cNvPr id="13" name="TextBox 1"/>
        <cdr:cNvSpPr txBox="1"/>
      </cdr:nvSpPr>
      <cdr:spPr>
        <a:xfrm xmlns:a="http://schemas.openxmlformats.org/drawingml/2006/main" rot="18477029">
          <a:off x="5090942" y="720197"/>
          <a:ext cx="1166219" cy="233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+783,7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0.75974</cdr:x>
      <cdr:y>0.20556</cdr:y>
    </cdr:from>
    <cdr:to>
      <cdr:x>0.87136</cdr:x>
      <cdr:y>0.4612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6375652" y="710787"/>
          <a:ext cx="936721" cy="8839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0.7844</cdr:x>
      <cdr:y>0.3185</cdr:y>
    </cdr:from>
    <cdr:to>
      <cdr:x>0.92338</cdr:x>
      <cdr:y>0.38592</cdr:y>
    </cdr:to>
    <cdr:sp macro="" textlink="">
      <cdr:nvSpPr>
        <cdr:cNvPr id="18" name="TextBox 1"/>
        <cdr:cNvSpPr txBox="1"/>
      </cdr:nvSpPr>
      <cdr:spPr>
        <a:xfrm xmlns:a="http://schemas.openxmlformats.org/drawingml/2006/main" rot="2622471">
          <a:off x="6582629" y="1101289"/>
          <a:ext cx="1166235" cy="2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-589,81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82390A-B389-4BBB-AFFD-50AF0A0B5C02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C5777-D4F2-4277-9484-AEDFEE3D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F29D8-D66B-4CB9-A529-8D74AA7599B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0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5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8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5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C5777-D4F2-4277-9484-AEDFEE3D0A0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4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3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9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7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A6951-F13C-43F5-8C1B-D3170275EA1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2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CC06-04ED-414F-A2DA-F0443F32F573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9805-B97D-448C-8D0A-060A8495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A0E9-FDBA-42F8-92B2-C8E3B75EB348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6D55-96EB-4CB6-A424-F076A260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46F-36D9-4F6E-A35E-ACFFC99D391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01A0-FEE2-402E-A2FD-CEF2C5E64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D2697-6695-4DF4-BAFA-3ADDF6D27522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24044FE-5875-44A1-A74A-10DA2A489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B680-C561-4A49-AFFD-A5E2445517F1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B17-91EF-4ED7-9A23-EC2915D2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17F1-A9A0-43B8-BD12-2B29E417DA27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AD0D-9459-421A-8887-B198ADCFD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E5DA-AB4E-48A3-BBE7-F0AF1A27D63A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7A62-3711-43F1-8A4F-1A888BCB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672F-7B15-4D51-9C50-03A4E6ABFC3A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FA8B-38B5-44EC-AE6E-F9343C3CA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073F-5904-467C-8BF1-A95A6C3560D2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24D-2037-4BD4-9C48-AEDAB3BF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011E-6518-462C-9CBB-EFB6A6CF862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9C5A-48E7-4A1C-83F8-2FDECF08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927D-FEE8-46F3-A8E4-74567DF92FFB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7210-4B27-41D7-8876-14737BF2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5D54-581B-4755-87B8-804F137D80F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95C7-6A2C-4D3B-AAA1-113F84BC0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104066-BDBE-4489-958D-55539C8E57F2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A678E8B-0D6E-45C1-8FC0-A58C7CC4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3D6B-6E7B-4F2F-8075-2488A1893ACC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776F-6053-4CD8-99BF-0B7926CB1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AA5E-2079-4D5B-81BE-9E9397AF8B80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4F3B-EF78-463F-BFB4-9022B9582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B6B1-FB60-42DF-BCB8-44D19FEEE90C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B4BA-4781-4088-9672-F16B6F2F5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8DFE-B939-42DC-8DA1-5A2114732845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B35C-5BC1-4044-80E2-E2B8EF814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5CC9-86CE-4AED-A878-ECEB288ED633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9EBA-B60E-4BB8-9EF5-2ECD2AD99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30B1-0824-4A79-8359-12586834C2F8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DF0B-C99F-40B0-914F-C7B01656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D8AB-2DD2-4558-9963-F10B6986626B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6A11-1496-464F-AA68-3E5B59B4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DB07-8C09-4DCF-84C4-EEE74EC3A29E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0DE8-0B21-4578-B8BE-158543B67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A4C5-1672-495F-964E-8187EF01231C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067C-4599-4949-AE56-798DF993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CA55F-CD30-473E-97DE-390B99B4F3C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0F410-32D8-42F4-BE3F-EF05D37CB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D70F4-144F-452C-A7EA-89EA815E6A0B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Слай77д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0D8E5-E7A7-40E1-9A7F-5C58F805D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radm.ru/files/%D0%91%D1%8E%D0%B4%D0%B6%D0%B5%D1%82/%E2%84%9650-312%D1%80%20%D0%BE%D1%82%2026.02.2014%20%D0%BE%20%D0%B2%D0%BD%D0%B5%D1%81%D0%B5%D0%BD%D0%B8%D0%B8%20%D0%B8%D0%B7%D0%BC%D0%B5%D0%BD%D0%B5%D0%BD%D0%B8%D0%B9%20%D0%B2%20%D1%80%D0%B5%D1%88%D0%B5%D0%BD%D0%B8%D0%B5%20%D0%BE%20%D1%80%D0%B0%D0%B9%D0%BE%D0%BD%D0%BD%D0%BE%D0%BC%20%D0%B1%D1%8E%D0%B4%D0%B6%D0%B5%D1%82%D0%B5%20%D0%BD%D0%B0%202014%20%D0%B3%D0%BE%D0%B4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radm.ru/files/%D0%A0%D0%B0%D0%B9%D1%81%D0%BE%D0%B2%D0%B5%D1%82/51/%E2%84%9651-325%D1%80%20%D0%BE%D1%82%2024.04.2014%20%D0%9E%20%D0%B2%D0%BD%D0%B5%D1%81%D0%B5%D0%BD%D0%B8%D0%B8%20%D0%B8%D0%B7%D0%BC%D0%B5%D0%BD%D0%B5%D0%BD%D0%B8%D0%B9%20%D0%B2%20%D0%B1%D1%8E%D0%B4%D0%B6%D0%B5%D1%82%202014.do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0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159750" cy="15859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Пировского муниципального округа за  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год.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388" y="4270375"/>
            <a:ext cx="7872412" cy="1066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Докладчик:    начальник финансового отдела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О.В. Федорова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3038"/>
            <a:ext cx="29225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3038"/>
            <a:ext cx="25304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1975" y="173038"/>
            <a:ext cx="32702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157788"/>
            <a:ext cx="23050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5172075"/>
            <a:ext cx="222408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3138" y="5157788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893175" cy="935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(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1107217"/>
            <a:ext cx="574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17455593"/>
              </p:ext>
            </p:extLst>
          </p:nvPr>
        </p:nvGraphicFramePr>
        <p:xfrm>
          <a:off x="467544" y="1387475"/>
          <a:ext cx="8280919" cy="38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23528" y="5229200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В 2022 году  доходы от продажи земельных участков уменьшились  по сравнению с 2021 г. на сумму 3336,79тыс. руб., так как  в 2021 году был осуществлен разовый выкуп  земельного участка  крупным арендатором под производственные площади.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5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Плата за негативное воздействие на окружающую среду (тыс.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руб.)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824634"/>
              </p:ext>
            </p:extLst>
          </p:nvPr>
        </p:nvGraphicFramePr>
        <p:xfrm>
          <a:off x="107504" y="1524000"/>
          <a:ext cx="8124056" cy="378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932040" y="3589973"/>
            <a:ext cx="1152128" cy="84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66953">
            <a:off x="4883905" y="3703651"/>
            <a:ext cx="1303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-85,24 тыс. руб.</a:t>
            </a:r>
            <a:endParaRPr lang="ru-RU" sz="11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507868" y="3539211"/>
            <a:ext cx="100811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960179">
            <a:off x="2221922" y="3582764"/>
            <a:ext cx="1487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+85,19 тыс. руб.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86046" y="5481165"/>
            <a:ext cx="856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данному источнику  доходов,  поступления в 2022 году снизились по сравнению с 2021г. на 85,24 тыс. руб. Уменьшили плату  за негативное воздействие ООО «Победа» и ООО Новая звезда» по результатам  подачи декларации о плате за НВОС.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3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7931150" cy="1260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Штрафы, санкции, возмещение ущерба (тыс.</a:t>
            </a:r>
            <a:r>
              <a:rPr kumimoji="0" lang="en-US" sz="32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all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руб.)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55576" y="5229200"/>
            <a:ext cx="7382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По штрафам, уменьшились поступления в 2022 году по сравнению с 2021 на сумму 589,81тыс. руб.</a:t>
            </a:r>
            <a:r>
              <a:rPr lang="ru-RU" sz="1200" dirty="0" smtClean="0">
                <a:solidFill>
                  <a:prstClr val="black"/>
                </a:solidFill>
              </a:rPr>
              <a:t> Основная причина возврат штрафа ООО «Пировское ЛПХ». Уменьшились начисления по штрафным санкциям по причине введения моратории на проведения контрольных мероприятий должностными  лицами ОМС до конца 2022 года.</a:t>
            </a:r>
            <a:endParaRPr lang="ru-RU" sz="1200" dirty="0" smtClean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40969" y="254506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651723440"/>
              </p:ext>
            </p:extLst>
          </p:nvPr>
        </p:nvGraphicFramePr>
        <p:xfrm>
          <a:off x="428596" y="1546203"/>
          <a:ext cx="8391876" cy="345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8243888" y="0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-44450" y="142875"/>
            <a:ext cx="871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Исполнение </a:t>
            </a:r>
            <a:r>
              <a:rPr lang="ru-RU" b="1" dirty="0" smtClean="0">
                <a:latin typeface="Calibri" pitchFamily="34" charset="0"/>
              </a:rPr>
              <a:t>бюджета по расходам </a:t>
            </a:r>
            <a:r>
              <a:rPr lang="ru-RU" b="1" dirty="0">
                <a:latin typeface="Calibri" pitchFamily="34" charset="0"/>
              </a:rPr>
              <a:t>за </a:t>
            </a:r>
            <a:r>
              <a:rPr lang="ru-RU" b="1" dirty="0" smtClean="0">
                <a:latin typeface="Calibri" pitchFamily="34" charset="0"/>
              </a:rPr>
              <a:t>20</a:t>
            </a:r>
            <a:r>
              <a:rPr lang="en-US" b="1" dirty="0" smtClean="0">
                <a:latin typeface="Calibri" pitchFamily="34" charset="0"/>
              </a:rPr>
              <a:t>22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год в разрезе отраслей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359983" y="473075"/>
            <a:ext cx="2071688" cy="2001838"/>
            <a:chOff x="-68675" y="1000108"/>
            <a:chExt cx="2071703" cy="2002523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71406" y="1000108"/>
              <a:ext cx="1785950" cy="157216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83" name="TextBox 11"/>
            <p:cNvSpPr txBox="1">
              <a:spLocks noChangeArrowheads="1"/>
            </p:cNvSpPr>
            <p:nvPr/>
          </p:nvSpPr>
          <p:spPr bwMode="auto">
            <a:xfrm>
              <a:off x="-68675" y="2276508"/>
              <a:ext cx="2071703" cy="277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90321,28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11,33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06" y="228642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5" name="TextBox 1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Calibri" pitchFamily="34" charset="0"/>
                </a:rPr>
                <a:t>Общегосударственные вопросы</a:t>
              </a:r>
            </a:p>
          </p:txBody>
        </p:sp>
      </p:grp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2643188" y="473075"/>
            <a:ext cx="1785937" cy="1833563"/>
            <a:chOff x="71406" y="1000108"/>
            <a:chExt cx="1785982" cy="1833246"/>
          </a:xfrm>
        </p:grpSpPr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71406" y="1000108"/>
              <a:ext cx="1785982" cy="1571353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9" name="TextBox 44"/>
            <p:cNvSpPr txBox="1">
              <a:spLocks noChangeArrowheads="1"/>
            </p:cNvSpPr>
            <p:nvPr/>
          </p:nvSpPr>
          <p:spPr bwMode="auto">
            <a:xfrm>
              <a:off x="71438" y="2277445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532,70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0,07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1406" y="2285761"/>
              <a:ext cx="17859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81" name="TextBox 48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Calibri" pitchFamily="34" charset="0"/>
                </a:rPr>
                <a:t>Национальная оборона</a:t>
              </a:r>
              <a:endParaRPr lang="ru-RU" sz="900">
                <a:latin typeface="Calibri" pitchFamily="34" charset="0"/>
              </a:endParaRPr>
            </a:p>
          </p:txBody>
        </p:sp>
      </p:grpSp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4582806" y="473075"/>
            <a:ext cx="2145921" cy="2125663"/>
            <a:chOff x="-132102" y="1000108"/>
            <a:chExt cx="2145937" cy="2125634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71406" y="1000108"/>
              <a:ext cx="1785950" cy="1571604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5" name="TextBox 60"/>
            <p:cNvSpPr txBox="1">
              <a:spLocks noChangeArrowheads="1"/>
            </p:cNvSpPr>
            <p:nvPr/>
          </p:nvSpPr>
          <p:spPr bwMode="auto">
            <a:xfrm>
              <a:off x="-132102" y="2248512"/>
              <a:ext cx="2145937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10467,62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1,31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71406" y="2285965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7" name="TextBox 64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latin typeface="Calibri" pitchFamily="34" charset="0"/>
                </a:rPr>
                <a:t>Национальная безопасность и правоохранительная деятельность</a:t>
              </a:r>
            </a:p>
          </p:txBody>
        </p:sp>
      </p:grpSp>
      <p:grpSp>
        <p:nvGrpSpPr>
          <p:cNvPr id="5" name="Группа 66"/>
          <p:cNvGrpSpPr>
            <a:grpSpLocks/>
          </p:cNvGrpSpPr>
          <p:nvPr/>
        </p:nvGrpSpPr>
        <p:grpSpPr bwMode="auto">
          <a:xfrm>
            <a:off x="6811002" y="481189"/>
            <a:ext cx="1857375" cy="1817688"/>
            <a:chOff x="-32" y="1000108"/>
            <a:chExt cx="1857388" cy="1817857"/>
          </a:xfrm>
        </p:grpSpPr>
        <p:sp>
          <p:nvSpPr>
            <p:cNvPr id="68" name="Прямоугольник с двумя скругленными противолежащими углами 67"/>
            <p:cNvSpPr/>
            <p:nvPr/>
          </p:nvSpPr>
          <p:spPr>
            <a:xfrm>
              <a:off x="71407" y="1000108"/>
              <a:ext cx="1785949" cy="1571771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71" name="TextBox 68"/>
            <p:cNvSpPr txBox="1">
              <a:spLocks noChangeArrowheads="1"/>
            </p:cNvSpPr>
            <p:nvPr/>
          </p:nvSpPr>
          <p:spPr bwMode="auto">
            <a:xfrm>
              <a:off x="-32" y="2277444"/>
              <a:ext cx="1785951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37886,08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4,75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71407" y="2286103"/>
              <a:ext cx="1785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73" name="TextBox 72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Национальная экономика</a:t>
              </a:r>
            </a:p>
          </p:txBody>
        </p:sp>
      </p:grpSp>
      <p:grpSp>
        <p:nvGrpSpPr>
          <p:cNvPr id="7" name="Группа 74"/>
          <p:cNvGrpSpPr>
            <a:grpSpLocks/>
          </p:cNvGrpSpPr>
          <p:nvPr/>
        </p:nvGrpSpPr>
        <p:grpSpPr bwMode="auto">
          <a:xfrm>
            <a:off x="2570540" y="4804906"/>
            <a:ext cx="1970297" cy="1971675"/>
            <a:chOff x="-45908" y="1000108"/>
            <a:chExt cx="2052407" cy="1971746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71406" y="1000108"/>
              <a:ext cx="1785950" cy="157168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67" name="TextBox 76"/>
            <p:cNvSpPr txBox="1">
              <a:spLocks noChangeArrowheads="1"/>
            </p:cNvSpPr>
            <p:nvPr/>
          </p:nvSpPr>
          <p:spPr bwMode="auto">
            <a:xfrm>
              <a:off x="-45908" y="2286029"/>
              <a:ext cx="2052407" cy="25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 smtClean="0">
                  <a:latin typeface="Calibri" pitchFamily="34" charset="0"/>
                </a:rPr>
                <a:t>131941,77 </a:t>
              </a:r>
              <a:r>
                <a:rPr lang="ru-RU" sz="1050" b="1" dirty="0" err="1" smtClean="0">
                  <a:latin typeface="Calibri" pitchFamily="34" charset="0"/>
                </a:rPr>
                <a:t>тыс.руб</a:t>
              </a:r>
              <a:r>
                <a:rPr lang="ru-RU" sz="1050" b="1" dirty="0" smtClean="0">
                  <a:latin typeface="Calibri" pitchFamily="34" charset="0"/>
                </a:rPr>
                <a:t>./16,54%</a:t>
              </a:r>
              <a:endParaRPr lang="ru-RU" sz="1050" dirty="0">
                <a:latin typeface="Calibri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9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dirty="0">
                  <a:latin typeface="Calibri" pitchFamily="34" charset="0"/>
                </a:rPr>
                <a:t>Жилищно-коммунальное хозяйство</a:t>
              </a:r>
            </a:p>
          </p:txBody>
        </p:sp>
      </p:grpSp>
      <p:grpSp>
        <p:nvGrpSpPr>
          <p:cNvPr id="8" name="Группа 91"/>
          <p:cNvGrpSpPr>
            <a:grpSpLocks/>
          </p:cNvGrpSpPr>
          <p:nvPr/>
        </p:nvGrpSpPr>
        <p:grpSpPr bwMode="auto">
          <a:xfrm>
            <a:off x="500063" y="2643188"/>
            <a:ext cx="1785937" cy="1817687"/>
            <a:chOff x="71406" y="1000108"/>
            <a:chExt cx="1785950" cy="1817857"/>
          </a:xfrm>
        </p:grpSpPr>
        <p:sp>
          <p:nvSpPr>
            <p:cNvPr id="93" name="Прямоугольник с двумя скругленными противолежащими углами 92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63" name="TextBox 93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377982,28</a:t>
              </a:r>
              <a:r>
                <a:rPr lang="ru-RU" sz="1200" b="1" dirty="0" err="1" smtClean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47,40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5" name="TextBox 97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Образование</a:t>
              </a:r>
            </a:p>
          </p:txBody>
        </p:sp>
      </p:grpSp>
      <p:grpSp>
        <p:nvGrpSpPr>
          <p:cNvPr id="9" name="Группа 99"/>
          <p:cNvGrpSpPr>
            <a:grpSpLocks/>
          </p:cNvGrpSpPr>
          <p:nvPr/>
        </p:nvGrpSpPr>
        <p:grpSpPr bwMode="auto">
          <a:xfrm>
            <a:off x="2643188" y="2643188"/>
            <a:ext cx="1785937" cy="1817687"/>
            <a:chOff x="71406" y="1000108"/>
            <a:chExt cx="1785950" cy="1817857"/>
          </a:xfrm>
        </p:grpSpPr>
        <p:sp>
          <p:nvSpPr>
            <p:cNvPr id="101" name="Прямоугольник с двумя скругленными противолежащими углами 100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9" name="TextBox 10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89213,74</a:t>
              </a:r>
              <a:r>
                <a:rPr lang="ru-RU" sz="1200" b="1" dirty="0" err="1" smtClean="0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11,19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61" name="TextBox 105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Культура и кинематография</a:t>
              </a:r>
            </a:p>
          </p:txBody>
        </p:sp>
      </p:grpSp>
      <p:grpSp>
        <p:nvGrpSpPr>
          <p:cNvPr id="11" name="Группа 115"/>
          <p:cNvGrpSpPr>
            <a:grpSpLocks/>
          </p:cNvGrpSpPr>
          <p:nvPr/>
        </p:nvGrpSpPr>
        <p:grpSpPr bwMode="auto">
          <a:xfrm>
            <a:off x="4786313" y="2643188"/>
            <a:ext cx="1839912" cy="1817687"/>
            <a:chOff x="71406" y="1000108"/>
            <a:chExt cx="1785950" cy="1817857"/>
          </a:xfrm>
        </p:grpSpPr>
        <p:sp>
          <p:nvSpPr>
            <p:cNvPr id="117" name="Прямоугольник с двумя скругленными противолежащими углами 116"/>
            <p:cNvSpPr/>
            <p:nvPr/>
          </p:nvSpPr>
          <p:spPr>
            <a:xfrm>
              <a:off x="71406" y="1000108"/>
              <a:ext cx="1785950" cy="157177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5" name="TextBox 117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34096,26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4,27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1406" y="2286103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7" name="TextBox 121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Социальная политика</a:t>
              </a:r>
            </a:p>
          </p:txBody>
        </p:sp>
      </p:grpSp>
      <p:grpSp>
        <p:nvGrpSpPr>
          <p:cNvPr id="12" name="Группа 123"/>
          <p:cNvGrpSpPr>
            <a:grpSpLocks/>
          </p:cNvGrpSpPr>
          <p:nvPr/>
        </p:nvGrpSpPr>
        <p:grpSpPr bwMode="auto">
          <a:xfrm>
            <a:off x="7000875" y="2643188"/>
            <a:ext cx="1714500" cy="1971675"/>
            <a:chOff x="71406" y="1000108"/>
            <a:chExt cx="1785950" cy="1971746"/>
          </a:xfrm>
        </p:grpSpPr>
        <p:sp>
          <p:nvSpPr>
            <p:cNvPr id="125" name="Прямоугольник с двумя скругленными противолежащими углами 124"/>
            <p:cNvSpPr/>
            <p:nvPr/>
          </p:nvSpPr>
          <p:spPr>
            <a:xfrm>
              <a:off x="71406" y="1000108"/>
              <a:ext cx="1785950" cy="157168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51" name="TextBox 125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 smtClean="0">
                  <a:latin typeface="Calibri" pitchFamily="34" charset="0"/>
                </a:rPr>
                <a:t>24484,00</a:t>
              </a:r>
              <a:r>
                <a:rPr lang="ru-RU" sz="1200" b="1" dirty="0" smtClean="0">
                  <a:latin typeface="Calibri" pitchFamily="34" charset="0"/>
                </a:rPr>
                <a:t>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</a:t>
              </a:r>
              <a:r>
                <a:rPr lang="en-US" sz="1200" b="1" dirty="0" smtClean="0">
                  <a:latin typeface="Calibri" pitchFamily="34" charset="0"/>
                </a:rPr>
                <a:t>3,07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3" name="TextBox 129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Физическая культура и спорт</a:t>
              </a:r>
            </a:p>
          </p:txBody>
        </p:sp>
      </p:grpSp>
      <p:grpSp>
        <p:nvGrpSpPr>
          <p:cNvPr id="13" name="Группа 139"/>
          <p:cNvGrpSpPr>
            <a:grpSpLocks/>
          </p:cNvGrpSpPr>
          <p:nvPr/>
        </p:nvGrpSpPr>
        <p:grpSpPr bwMode="auto">
          <a:xfrm>
            <a:off x="4748424" y="4798662"/>
            <a:ext cx="1785937" cy="1817688"/>
            <a:chOff x="71406" y="1000108"/>
            <a:chExt cx="1785950" cy="1817854"/>
          </a:xfrm>
        </p:grpSpPr>
        <p:sp>
          <p:nvSpPr>
            <p:cNvPr id="141" name="Прямоугольник с двумя скругленными противолежащими углами 140"/>
            <p:cNvSpPr/>
            <p:nvPr/>
          </p:nvSpPr>
          <p:spPr>
            <a:xfrm>
              <a:off x="71406" y="1000108"/>
              <a:ext cx="1785950" cy="1571769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47" name="TextBox 141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55,04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>
                  <a:latin typeface="Calibri" pitchFamily="34" charset="0"/>
                </a:rPr>
                <a:t>./</a:t>
              </a:r>
              <a:r>
                <a:rPr lang="ru-RU" sz="1200" b="1" dirty="0" smtClean="0">
                  <a:latin typeface="Calibri" pitchFamily="34" charset="0"/>
                </a:rPr>
                <a:t>0,0</a:t>
              </a:r>
              <a:r>
                <a:rPr lang="en-US" sz="1200" b="1" dirty="0" smtClean="0">
                  <a:latin typeface="Calibri" pitchFamily="34" charset="0"/>
                </a:rPr>
                <a:t>1</a:t>
              </a:r>
              <a:r>
                <a:rPr lang="ru-RU" sz="1200" b="1" dirty="0" smtClean="0">
                  <a:latin typeface="Calibri" pitchFamily="34" charset="0"/>
                </a:rPr>
                <a:t>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71406" y="2286100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9" name="TextBox 145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24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latin typeface="Calibri" pitchFamily="34" charset="0"/>
                </a:rPr>
                <a:t>Здравоохранение</a:t>
              </a:r>
            </a:p>
          </p:txBody>
        </p:sp>
      </p:grpSp>
      <p:grpSp>
        <p:nvGrpSpPr>
          <p:cNvPr id="14" name="Группа 147"/>
          <p:cNvGrpSpPr>
            <a:grpSpLocks/>
          </p:cNvGrpSpPr>
          <p:nvPr/>
        </p:nvGrpSpPr>
        <p:grpSpPr bwMode="auto">
          <a:xfrm>
            <a:off x="6752443" y="4773187"/>
            <a:ext cx="2214563" cy="1802593"/>
            <a:chOff x="-88196" y="1000108"/>
            <a:chExt cx="2084223" cy="1802449"/>
          </a:xfrm>
        </p:grpSpPr>
        <p:sp>
          <p:nvSpPr>
            <p:cNvPr id="149" name="Прямоугольник с двумя скругленными противолежащими углами 148"/>
            <p:cNvSpPr/>
            <p:nvPr/>
          </p:nvSpPr>
          <p:spPr>
            <a:xfrm>
              <a:off x="71670" y="1000108"/>
              <a:ext cx="1785409" cy="1571500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843" name="TextBox 149"/>
            <p:cNvSpPr txBox="1">
              <a:spLocks noChangeArrowheads="1"/>
            </p:cNvSpPr>
            <p:nvPr/>
          </p:nvSpPr>
          <p:spPr bwMode="auto">
            <a:xfrm>
              <a:off x="71406" y="2285992"/>
              <a:ext cx="1785950" cy="27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469,74 </a:t>
              </a:r>
              <a:r>
                <a:rPr lang="ru-RU" sz="1200" b="1" dirty="0" err="1">
                  <a:latin typeface="Calibri" pitchFamily="34" charset="0"/>
                </a:rPr>
                <a:t>т.р</a:t>
              </a:r>
              <a:r>
                <a:rPr lang="ru-RU" sz="1200" b="1" dirty="0" smtClean="0">
                  <a:latin typeface="Calibri" pitchFamily="34" charset="0"/>
                </a:rPr>
                <a:t>./0,06%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71670" y="2285880"/>
              <a:ext cx="17854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5" name="TextBox 153"/>
            <p:cNvSpPr txBox="1">
              <a:spLocks noChangeArrowheads="1"/>
            </p:cNvSpPr>
            <p:nvPr/>
          </p:nvSpPr>
          <p:spPr bwMode="auto">
            <a:xfrm>
              <a:off x="-88196" y="2571743"/>
              <a:ext cx="2084223" cy="2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 dirty="0" smtClean="0">
                  <a:latin typeface="Calibri" pitchFamily="34" charset="0"/>
                </a:rPr>
                <a:t>Охрана окружающей среды</a:t>
              </a:r>
              <a:endParaRPr lang="ru-RU" sz="900" dirty="0">
                <a:latin typeface="Calibri" pitchFamily="34" charset="0"/>
              </a:endParaRPr>
            </a:p>
          </p:txBody>
        </p:sp>
      </p:grpSp>
      <p:pic>
        <p:nvPicPr>
          <p:cNvPr id="348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603250"/>
            <a:ext cx="1579562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4939236"/>
            <a:ext cx="15128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2746375"/>
            <a:ext cx="1576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746375"/>
            <a:ext cx="15716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2746375"/>
            <a:ext cx="151288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Рисунок 81" descr="лечение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6587" y="4882539"/>
            <a:ext cx="15716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82" descr="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2781300"/>
            <a:ext cx="1468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69" descr="нац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9875" y="536575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70" descr="дороги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9938" y="571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0" name="TextBox 76"/>
          <p:cNvSpPr txBox="1">
            <a:spLocks noChangeArrowheads="1"/>
          </p:cNvSpPr>
          <p:nvPr/>
        </p:nvSpPr>
        <p:spPr bwMode="auto">
          <a:xfrm>
            <a:off x="285750" y="214313"/>
            <a:ext cx="68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41" name="Рисунок 77" descr="112edds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571500"/>
            <a:ext cx="15716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94" y="4924686"/>
            <a:ext cx="1656486" cy="1134353"/>
          </a:xfrm>
          <a:prstGeom prst="rect">
            <a:avLst/>
          </a:prstGeom>
        </p:spPr>
      </p:pic>
      <p:grpSp>
        <p:nvGrpSpPr>
          <p:cNvPr id="71" name="Группа 74"/>
          <p:cNvGrpSpPr>
            <a:grpSpLocks/>
          </p:cNvGrpSpPr>
          <p:nvPr/>
        </p:nvGrpSpPr>
        <p:grpSpPr bwMode="auto">
          <a:xfrm>
            <a:off x="457436" y="4806774"/>
            <a:ext cx="1818059" cy="1910133"/>
            <a:chOff x="16539" y="1000108"/>
            <a:chExt cx="1893825" cy="1910202"/>
          </a:xfrm>
        </p:grpSpPr>
        <p:sp>
          <p:nvSpPr>
            <p:cNvPr id="73" name="Прямоугольник с двумя скругленными противолежащими углами 72"/>
            <p:cNvSpPr/>
            <p:nvPr/>
          </p:nvSpPr>
          <p:spPr>
            <a:xfrm>
              <a:off x="71406" y="1000108"/>
              <a:ext cx="1785950" cy="1571682"/>
            </a:xfrm>
            <a:prstGeom prst="round2Diag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TextBox 76"/>
            <p:cNvSpPr txBox="1">
              <a:spLocks noChangeArrowheads="1"/>
            </p:cNvSpPr>
            <p:nvPr/>
          </p:nvSpPr>
          <p:spPr bwMode="auto">
            <a:xfrm>
              <a:off x="16539" y="2285921"/>
              <a:ext cx="1893825" cy="277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Calibri" pitchFamily="34" charset="0"/>
                </a:rPr>
                <a:t>1,89 </a:t>
              </a:r>
              <a:r>
                <a:rPr lang="ru-RU" sz="1200" b="1" dirty="0" err="1" smtClean="0">
                  <a:latin typeface="Calibri" pitchFamily="34" charset="0"/>
                </a:rPr>
                <a:t>тыс.руб</a:t>
              </a:r>
              <a:r>
                <a:rPr lang="ru-RU" sz="1200" b="1" dirty="0" smtClean="0">
                  <a:latin typeface="Calibri" pitchFamily="34" charset="0"/>
                </a:rPr>
                <a:t>.</a:t>
              </a:r>
              <a:endParaRPr lang="ru-RU" sz="1200" dirty="0">
                <a:latin typeface="Calibri" pitchFamily="34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1406" y="2286029"/>
              <a:ext cx="1785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80"/>
            <p:cNvSpPr txBox="1">
              <a:spLocks noChangeArrowheads="1"/>
            </p:cNvSpPr>
            <p:nvPr/>
          </p:nvSpPr>
          <p:spPr bwMode="auto">
            <a:xfrm>
              <a:off x="71406" y="2571744"/>
              <a:ext cx="1785950" cy="33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dirty="0" smtClean="0">
                  <a:latin typeface="Calibri" pitchFamily="34" charset="0"/>
                </a:rPr>
                <a:t>Обслуживание государственного (муниципального) долга</a:t>
              </a:r>
              <a:endParaRPr lang="ru-RU" sz="800" dirty="0">
                <a:latin typeface="Calibri" pitchFamily="34" charset="0"/>
              </a:endParaRPr>
            </a:p>
          </p:txBody>
        </p:sp>
      </p:grp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32" y="4930826"/>
            <a:ext cx="15128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79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1928813" y="1214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931" name="TextBox 5"/>
          <p:cNvSpPr txBox="1">
            <a:spLocks noChangeArrowheads="1"/>
          </p:cNvSpPr>
          <p:nvPr/>
        </p:nvSpPr>
        <p:spPr bwMode="auto">
          <a:xfrm>
            <a:off x="827584" y="14366"/>
            <a:ext cx="766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Доля расходов местного бюджета сформированных программно-целевым методом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Пировском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муниципальном округе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32" name="TextBox 8"/>
          <p:cNvSpPr txBox="1">
            <a:spLocks noChangeArrowheads="1"/>
          </p:cNvSpPr>
          <p:nvPr/>
        </p:nvSpPr>
        <p:spPr bwMode="auto">
          <a:xfrm>
            <a:off x="285750" y="214313"/>
            <a:ext cx="68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36777"/>
              </p:ext>
            </p:extLst>
          </p:nvPr>
        </p:nvGraphicFramePr>
        <p:xfrm>
          <a:off x="107504" y="659793"/>
          <a:ext cx="8928991" cy="60774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53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показателя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Объем средств местного бюджета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% исполнения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сумма бюджетных ассигнований на </a:t>
                      </a:r>
                      <a:r>
                        <a:rPr lang="ru-RU" sz="1050" dirty="0" smtClean="0">
                          <a:effectLst/>
                        </a:rPr>
                        <a:t>20</a:t>
                      </a:r>
                      <a:r>
                        <a:rPr lang="en-US" sz="1050" dirty="0" smtClean="0">
                          <a:effectLst/>
                        </a:rPr>
                        <a:t>2</a:t>
                      </a:r>
                      <a:r>
                        <a:rPr lang="ru-RU" sz="1050" dirty="0" smtClean="0">
                          <a:effectLst/>
                        </a:rPr>
                        <a:t>2 </a:t>
                      </a:r>
                      <a:r>
                        <a:rPr lang="ru-RU" sz="1050" dirty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исполнено на отчетную дату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1. Всего расходы местного бюджета, тыс. руб.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"Управление муниципальными финансами"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7623,66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7622,58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"Развитие образования Пировского района"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396700,06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395970,60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" </a:t>
                      </a:r>
                      <a:r>
                        <a:rPr lang="ru-RU" sz="1050" dirty="0" smtClean="0">
                          <a:effectLst/>
                        </a:rPr>
                        <a:t>Благоустройство</a:t>
                      </a:r>
                      <a:r>
                        <a:rPr lang="ru-RU" sz="1050" baseline="0" dirty="0" smtClean="0">
                          <a:effectLst/>
                        </a:rPr>
                        <a:t> территории Пировского муниципального округа</a:t>
                      </a:r>
                      <a:r>
                        <a:rPr lang="ru-RU" sz="1050" dirty="0" smtClean="0">
                          <a:effectLst/>
                        </a:rPr>
                        <a:t>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72637,54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72353,14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сельского хозяйства в Пировском районе"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3728,21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3728,08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"Реформирование и модернизация жилищно-коммунального хозяйства и повышение энергетической эффективности Пировского района"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85387,33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73602,51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"Развитие физической культуры и спорта в Пировском районе"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24985,56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24484,00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Муниципальная программа Пировского района "Молодежь Пировского района в 21веке"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4270,58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4267,82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культуры"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94221,04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93704,66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"Развитие и поддержка малого и (или) среднего предпринимательства на территории  Пировского района"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13305,12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12701,61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95,46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"Содействие развитию местного самоуправления"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986,42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986,42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Муниципальная программа Пировского района "Управление муниципальным имуществом"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2848,03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1050" dirty="0" smtClean="0">
                          <a:effectLst/>
                        </a:rPr>
                        <a:t>Муниципальная</a:t>
                      </a:r>
                      <a:r>
                        <a:rPr lang="ru-RU" sz="1050" baseline="0" dirty="0" smtClean="0">
                          <a:effectLst/>
                        </a:rPr>
                        <a:t> программа «Охрана окружающей среды в Пировском районе»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170,72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170,72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программа «Развитие транспортной системы Пировского района»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35863,22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21312,13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Всего по муниципальным программам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742727,50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713654,23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71,89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Не программные расходы главы </a:t>
                      </a:r>
                      <a:r>
                        <a:rPr lang="ru-RU" sz="1050" dirty="0" smtClean="0">
                          <a:effectLst/>
                        </a:rPr>
                        <a:t>округа </a:t>
                      </a:r>
                      <a:r>
                        <a:rPr lang="ru-RU" sz="1050" dirty="0">
                          <a:effectLst/>
                        </a:rPr>
                        <a:t>и органа местного самоуправления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84180,69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83808,10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99,56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4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2. Доля расходов местного бюджета сформированных программно-целевым методом, 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89,82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3" marR="12743" marT="6372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071537" y="485669"/>
            <a:ext cx="421484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</a:t>
            </a:r>
            <a:r>
              <a:rPr lang="en-US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22</a:t>
            </a:r>
            <a:r>
              <a:rPr lang="en-US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42844" y="857232"/>
            <a:ext cx="5643602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Реализация программы «Развитие культуры осуществлялась посредством четырёх подпрограмм и отдельного мероприятия программы. В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2022 г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 услуги населению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Пировского муниципального округа оказывали: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Муниципальная  централизованная библиотечная система Пировского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мо, в которую входят 15 библиотек, МБУК «Центр ремесел «Домострой», МБУ ДО «Пировская детская школа искусств» и 20 учреждение клубного типа.</a:t>
            </a:r>
            <a:endParaRPr lang="ru-RU" altLang="ru-RU" sz="11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За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2022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г. число культурно-массовых мероприятий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Составило 4295,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из них для детей до 14 лет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1624.</a:t>
            </a:r>
            <a:endParaRPr lang="ru-RU" alt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Объём поступлений новых  изданий в библиотеки района составил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3086 экземпляров (за счет всех видов финансирования),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коэффициент посещаемости библиотек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6,6%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от читаемого населения.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Число пользователей книжных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фондов в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2022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году, составляет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6228 человека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Доводимость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до выпуска детей в Детской школе искусств составляет 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 </a:t>
            </a: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чел.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В районном архиве доля оцифрованных описей составляет 100% единиц хранения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базе центра ремёсел «Домострой» успешно реализуются программы обучения детей в образовательных модулях, Направленных на развитие художественных народных промыслов и ремесел.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30  воспитанников детской школы искусств приняли участие в зональных краевых, конкурсах изобразительного мастерства.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Создано движение «Волонтеры культуры», которое принимает участие в помощи проведения мероприятий разных уровней, волонтеры участвуют в сборе гуманитарной помощи для участников СВО (теплые вещи, товары первой необходимости, спальные принадлежности, генераторы).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Работники культуры принимают активное участие в конкурсах, фестивалях разных уровней: лауреаты в 7 открытом фестивале национальных культур (с.Казачинское), в Краевом фестивале «Сибирь мастеровая» (г.Красноярск), лауреат </a:t>
            </a:r>
            <a:r>
              <a:rPr lang="ru-RU" altLang="ru-RU" sz="1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Барсегян</a:t>
            </a:r>
            <a:r>
              <a:rPr lang="ru-RU" alt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Н.Г. в Краевом конкурсе – выставке народных умельцев «Мастера Красноярья» (г.Красноярск), лауреаты 1 степени в Краевой выставке ДПИ «Край мой сибирский» с участием людей с ОВЗ (г.Красноярск)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32</a:t>
              </a:r>
              <a:endParaRPr lang="ru-RU" sz="900" b="1" i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культуры»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857232"/>
            <a:ext cx="29527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00438"/>
            <a:ext cx="3143272" cy="22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01060"/>
              </p:ext>
            </p:extLst>
          </p:nvPr>
        </p:nvGraphicFramePr>
        <p:xfrm>
          <a:off x="2051720" y="6021288"/>
          <a:ext cx="4319712" cy="7163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62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2022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2024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2025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7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93704,66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79957,31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80026,51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79914,21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2429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97363" y="1139825"/>
            <a:ext cx="4732337" cy="360363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endParaRPr lang="ru-RU" sz="16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21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r="5942"/>
          <a:stretch/>
        </p:blipFill>
        <p:spPr bwMode="auto">
          <a:xfrm>
            <a:off x="362316" y="982135"/>
            <a:ext cx="1440160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38" y="1778017"/>
            <a:ext cx="1441425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3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2" y="4067588"/>
            <a:ext cx="1440000" cy="108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10"/>
              <p:cNvSpPr/>
              <p:nvPr/>
            </p:nvSpPr>
            <p:spPr>
              <a:xfrm>
                <a:off x="1475656" y="116633"/>
                <a:ext cx="7488957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30</a:t>
              </a:r>
              <a:endParaRPr lang="ru-RU" sz="900" b="1" i="1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691680" y="96011"/>
            <a:ext cx="727293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образования Пировского муниципального округа»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" y="2899266"/>
            <a:ext cx="1428300" cy="108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19" name="Прямоугольник 35"/>
          <p:cNvSpPr>
            <a:spLocks noChangeArrowheads="1"/>
          </p:cNvSpPr>
          <p:nvPr/>
        </p:nvSpPr>
        <p:spPr bwMode="auto">
          <a:xfrm>
            <a:off x="250825" y="659618"/>
            <a:ext cx="468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Результаты реализации программы в 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</a:t>
            </a:r>
            <a:r>
              <a:rPr lang="en-US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году.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01730" y="931217"/>
            <a:ext cx="71289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базе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 функционируют физкультурно-спортивны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клуб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них занимается около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 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Ключевыми мероприятиями внеурочной физкультурно-спортивной деятельности учащихся  Пировского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x-none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традиционно являются Всероссийские спортивные соревнования школьников «Президентские состязания» и  соревнования краевого проекта «Школьная спортивная лига». </a:t>
            </a:r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/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925" y="2076875"/>
            <a:ext cx="7123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Дополнительное образование, выраженное кружковой, исследовательской и спортивной деятельностью, охватывает около 80 % учащихся. В творческих и спортивных объединениях МБОУ ДО «Центр внешкольной работы» проводят свой досуг более 401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учащихся, 439 учащихся заняты в кружках при общеобразовательных учреждениях.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74037" y="2991962"/>
            <a:ext cx="7108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округе дошкольные учреждения и дошкольные группы полного дня посещает 300 детей.</a:t>
            </a:r>
          </a:p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В 2022-2023 учебном году в школах округа обучается 928 учащихся.</a:t>
            </a:r>
          </a:p>
          <a:p>
            <a:pPr eaLnBrk="1" hangingPunct="1">
              <a:defRPr/>
            </a:pP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Для</a:t>
            </a:r>
            <a:r>
              <a:rPr lang="ru-RU" sz="1000" dirty="0">
                <a:solidFill>
                  <a:srgbClr val="1E4649"/>
                </a:solidFill>
                <a:latin typeface="Century Gothic" panose="020B0502020202020204" pitchFamily="34" charset="0"/>
              </a:rPr>
              <a:t> 84 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обучающихся обучение организовано по адаптированным образовательным программам</a:t>
            </a:r>
          </a:p>
          <a:p>
            <a:pPr eaLnBrk="1" hangingPunct="1">
              <a:defRPr/>
            </a:pPr>
            <a:r>
              <a:rPr lang="en-US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1 детей в соответствии с их образовательными потребностями обучаются на дому по индивидуальным образовательным программам.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0236" y="4113025"/>
            <a:ext cx="71238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Организация лагерей с дневным пребыванием детей на базах образовательных учреждений округа является одним из приоритетных направлений отдыха, оздоровления и занятости школьников в летний период. В 2022 году на территории Пировского округа функционировало  6 пришкольных лагерей с дневным пребыванием детей , которые посещали  315 несовершеннолетних. </a:t>
            </a:r>
          </a:p>
          <a:p>
            <a:pPr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Трудоустройство старшеклассников – 66 человек.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2853" y="4979915"/>
            <a:ext cx="71289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на территории округа проживало 145 детей-сирот и детей, оставшихся без попечения родителей, из них 124 детей –сирот проживают в 48 приемных семьях, 21 ребенок проживает под опекой в 14 семьях.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0940"/>
              </p:ext>
            </p:extLst>
          </p:nvPr>
        </p:nvGraphicFramePr>
        <p:xfrm>
          <a:off x="1907704" y="5535429"/>
          <a:ext cx="5128679" cy="9177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9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1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Исполнение за 2022 г. (тыс. руб.)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Объем финансирования (тыс. руб.)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г.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7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395970,6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373989,86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357663,70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342708,40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8568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38459" y="633257"/>
            <a:ext cx="872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целом в 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en-US" alt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 в свете достижения поставленных задач.</a:t>
            </a:r>
            <a:endParaRPr lang="ru-RU" altLang="ru-RU" sz="12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80325" y="2904254"/>
            <a:ext cx="5712155" cy="2462212"/>
          </a:xfrm>
          <a:prstGeom prst="rect">
            <a:avLst/>
          </a:prstGeom>
          <a:solidFill>
            <a:srgbClr val="8DD8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994" name="Прямоугольник 11"/>
          <p:cNvSpPr>
            <a:spLocks noChangeArrowheads="1"/>
          </p:cNvSpPr>
          <p:nvPr/>
        </p:nvSpPr>
        <p:spPr bwMode="auto">
          <a:xfrm>
            <a:off x="3156590" y="2904252"/>
            <a:ext cx="562495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400" dirty="0"/>
              <a:t>За счет финансовых средств муниципального округа выполнен ремонт водопроводной сети </a:t>
            </a:r>
            <a:r>
              <a:rPr lang="ru-RU" sz="1400" dirty="0" smtClean="0"/>
              <a:t>в селе </a:t>
            </a:r>
            <a:r>
              <a:rPr lang="ru-RU" sz="1400" dirty="0" err="1" smtClean="0"/>
              <a:t>Кириково</a:t>
            </a:r>
            <a:r>
              <a:rPr lang="ru-RU" sz="1400" dirty="0" smtClean="0"/>
              <a:t>, деревне Новый </a:t>
            </a:r>
            <a:r>
              <a:rPr lang="ru-RU" sz="1400" dirty="0" err="1" smtClean="0"/>
              <a:t>Тимершик</a:t>
            </a:r>
            <a:r>
              <a:rPr lang="ru-RU" sz="1400" dirty="0" smtClean="0"/>
              <a:t>, селе Пировское. Общая протяженность отремонтированной водопроводной сети составляет 1055  метров. Сумма освоенных средств 2179,336 тыс.</a:t>
            </a:r>
            <a:r>
              <a:rPr lang="en-US" sz="1400" dirty="0" smtClean="0"/>
              <a:t> </a:t>
            </a:r>
            <a:r>
              <a:rPr lang="ru-RU" sz="1400" dirty="0" smtClean="0"/>
              <a:t>руб.</a:t>
            </a: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В 2022 году на реализацию неотложных мероприятий по повышению эксплуатационной надежности объектов коммунальной инфраструктуры из краевого бюджета предоставлена субсидия в размере 5088,600тыс.рублей. В рамках мероприятий  приобретена и введена в эксплуатацию мобильная станция </a:t>
            </a:r>
            <a:r>
              <a:rPr lang="ru-RU" sz="1400" dirty="0" smtClean="0"/>
              <a:t>очистки воды в селе </a:t>
            </a:r>
            <a:r>
              <a:rPr lang="ru-RU" sz="1400" dirty="0" err="1" smtClean="0"/>
              <a:t>Икшурма</a:t>
            </a:r>
            <a:r>
              <a:rPr lang="ru-RU" sz="1400" dirty="0" smtClean="0"/>
              <a:t>.</a:t>
            </a:r>
            <a:endParaRPr lang="ru-RU" altLang="ru-RU" sz="14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4435" y="1021088"/>
            <a:ext cx="4479248" cy="3842822"/>
            <a:chOff x="463549" y="1465228"/>
            <a:chExt cx="4479248" cy="3842822"/>
          </a:xfrm>
        </p:grpSpPr>
        <p:pic>
          <p:nvPicPr>
            <p:cNvPr id="41989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3456226"/>
              <a:ext cx="2470685" cy="185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63549" y="3446046"/>
              <a:ext cx="2470685" cy="186200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41997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814" y="1482023"/>
              <a:ext cx="2206983" cy="165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738104" y="1465228"/>
              <a:ext cx="2204693" cy="1659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41999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9" y="1709829"/>
              <a:ext cx="2470685" cy="15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485424" y="1709529"/>
              <a:ext cx="2448809" cy="15869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38</a:t>
              </a:r>
              <a:endParaRPr lang="ru-RU" sz="900" b="1" i="1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ЖИЛИЩНО-КОММУНАЛЬНОЕ ХОЗЯЙСТВО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0669"/>
            <a:ext cx="3415888" cy="162393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716015" y="1188392"/>
            <a:ext cx="3415889" cy="16462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75617"/>
              </p:ext>
            </p:extLst>
          </p:nvPr>
        </p:nvGraphicFramePr>
        <p:xfrm>
          <a:off x="845263" y="5583589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Исполнение за 2022 г. (тыс. руб.)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73602,51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23000,91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19896,21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19928,23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60845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22" y="5200882"/>
            <a:ext cx="1321589" cy="88077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85" y="4859360"/>
            <a:ext cx="1175014" cy="880778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 smtClean="0"/>
                <a:t>45</a:t>
              </a:r>
              <a:endParaRPr lang="ru-RU" sz="900" b="1" i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транспортной системы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6683" y="1919039"/>
            <a:ext cx="3928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Комплексное развитие  транспорта Пировского  </a:t>
            </a:r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муниципального округа </a:t>
            </a: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для полного и эффективного удовлетворения потребностей населения и экономики  Пировского  </a:t>
            </a:r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муниципального округа  </a:t>
            </a: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 транспортных услугах, обеспечение сохранности и развитие сети автомобильных дорог.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0601" y="1739143"/>
            <a:ext cx="1894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Цель программы: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1677" y="2588636"/>
            <a:ext cx="1463862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Задачи Программы</a:t>
            </a:r>
            <a:endParaRPr lang="ru-RU" sz="1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517" y="2747276"/>
            <a:ext cx="4321022" cy="83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Полное и эффективное удовлетворение потребностей населения Пировского </a:t>
            </a:r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муниципального округа </a:t>
            </a: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 пассажирских перевозках;</a:t>
            </a:r>
          </a:p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 сохранности и развитие сети автомобильных дорог Пировского </a:t>
            </a:r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муниципального округа.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6705" algn="l"/>
              </a:tabLs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Обеспечение безопасности участия детей в дорожном движении.</a:t>
            </a: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5950" y="627605"/>
            <a:ext cx="3958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 в 2022 году 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25012" y="3502319"/>
            <a:ext cx="4031988" cy="142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 пассажирских автомобильных перевозок района по состоянию на 1 января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выглядит следующим образом: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маршрутов всего –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уд.;</a:t>
            </a:r>
            <a:endParaRPr lang="ru-RU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подвижного состава необходимого для обслуживания маршрутов (всего автобусов) –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ед.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маршрутной сети всего –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518,1 км;</a:t>
            </a:r>
            <a:endParaRPr lang="ru-RU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перевозок пассажиров в год </a:t>
            </a:r>
            <a:r>
              <a:rPr lang="ru-RU" sz="9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9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22,6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т.пасс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автовокзалов – 1ед.</a:t>
            </a:r>
            <a:endParaRPr lang="ru-RU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17" y="780308"/>
            <a:ext cx="4462617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осуществление дорожной деятельности  бюджету Пировского муниципального округа в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выделено субсидии в размере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5671,05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руб.,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5504,9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ru-RU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руб. дотация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10136,16</a:t>
            </a:r>
            <a:endParaRPr lang="ru-RU" sz="9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освоено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17996,84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  <a:p>
            <a:pPr>
              <a:lnSpc>
                <a:spcPct val="115000"/>
              </a:lnSpc>
            </a:pPr>
            <a:r>
              <a:rPr lang="ru-RU" sz="9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: </a:t>
            </a:r>
          </a:p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осуществление дорожной деятельности  в отношении автомобильных дорог общего пользования местного значения (ремонт автомобильных дорог)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4877,2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Отремонтировано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0,58 км. дорог</a:t>
            </a:r>
            <a:endParaRPr lang="ru-RU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содержание автомобильных дорог общего пользования местного значения ( 133,7км)  в размере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5079,4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</a:t>
            </a:r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мероприятий, направленных на повышение безопасности дорожного движения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528,5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9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транспортного обслуживания населения Пировского муниципального округа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10136,16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5643" y="3429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Ожидаемые результаты в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2023году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760" y="3631081"/>
            <a:ext cx="492978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обеспечение доступности и качества транспортных услуг для населения в соответствии с социальными стандартами, что означает повышение значимости транспорта в решении социальных задач;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обслуживание дорожной сети для обеспечения потребностей экономики и  населения округа в перевозках грузов (товаров) и людей, в том числе для снижения транспортных издержек пользователей автомобильных дорог и повышения комплексной безопасности в сфере дорожного хозяйства.</a:t>
            </a:r>
            <a:endParaRPr lang="en-US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9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2044232" y="4831289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 реализацию программы Развитие транспортной системы  «Пировского муниципального округа» в </a:t>
            </a:r>
            <a:r>
              <a:rPr lang="ru-RU" alt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2023 </a:t>
            </a:r>
            <a:r>
              <a:rPr lang="ru-RU" altLang="ru-RU" sz="1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году выделено:</a:t>
            </a:r>
            <a:endParaRPr lang="ru-RU" altLang="ru-RU" sz="1000" b="1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33718" y="5121318"/>
            <a:ext cx="6251973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осуществление дорожной деятельности  в отношении автомобильных дорог общего пользования местного значения (ремонт автомобильных дорог)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85,0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</a:t>
            </a:r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содержание автомобильных дорог общего пользования  в размере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7004,25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рублей. </a:t>
            </a:r>
          </a:p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реализацию мероприятий, направленных на повышение безопасности дорожного движения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33,12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руб., </a:t>
            </a:r>
            <a:endParaRPr lang="en-US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организацию транспортного обслуживания населения Пировского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округа – </a:t>
            </a:r>
            <a:r>
              <a:rPr lang="ru-RU" sz="9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11600,00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4589853" y="644101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2022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2024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2025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21312,13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19708,70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12899,50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13085,30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719774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6686550" y="3896549"/>
            <a:ext cx="2457450" cy="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05641" y="612710"/>
            <a:ext cx="6465888" cy="2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88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хода выполнения мероприятий программы в </a:t>
            </a:r>
            <a:r>
              <a:rPr lang="en-US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</a:t>
            </a:r>
            <a:r>
              <a:rPr lang="ru-RU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-1"/>
            <a:ext cx="9144000" cy="408781"/>
          </a:xfrm>
          <a:prstGeom prst="rect">
            <a:avLst/>
          </a:prstGeom>
          <a:solidFill>
            <a:srgbClr val="0B2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32000"/>
            <a:ext cx="9144000" cy="36000"/>
          </a:xfrm>
          <a:prstGeom prst="rect">
            <a:avLst/>
          </a:prstGeom>
          <a:solidFill>
            <a:srgbClr val="0B2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"/>
          <p:cNvSpPr/>
          <p:nvPr/>
        </p:nvSpPr>
        <p:spPr>
          <a:xfrm>
            <a:off x="1304925" y="6453188"/>
            <a:ext cx="3003550" cy="196850"/>
          </a:xfrm>
          <a:custGeom>
            <a:avLst/>
            <a:gdLst>
              <a:gd name="connsiteX0" fmla="*/ 0 w 3547110"/>
              <a:gd name="connsiteY0" fmla="*/ 0 h 251460"/>
              <a:gd name="connsiteX1" fmla="*/ 3547110 w 3547110"/>
              <a:gd name="connsiteY1" fmla="*/ 0 h 251460"/>
              <a:gd name="connsiteX2" fmla="*/ 3547110 w 3547110"/>
              <a:gd name="connsiteY2" fmla="*/ 251460 h 251460"/>
              <a:gd name="connsiteX3" fmla="*/ 0 w 3547110"/>
              <a:gd name="connsiteY3" fmla="*/ 251460 h 251460"/>
              <a:gd name="connsiteX4" fmla="*/ 0 w 3547110"/>
              <a:gd name="connsiteY4" fmla="*/ 0 h 251460"/>
              <a:gd name="connsiteX0" fmla="*/ 0 w 3547110"/>
              <a:gd name="connsiteY0" fmla="*/ 0 h 251460"/>
              <a:gd name="connsiteX1" fmla="*/ 3547110 w 3547110"/>
              <a:gd name="connsiteY1" fmla="*/ 0 h 251460"/>
              <a:gd name="connsiteX2" fmla="*/ 2872740 w 3547110"/>
              <a:gd name="connsiteY2" fmla="*/ 251460 h 251460"/>
              <a:gd name="connsiteX3" fmla="*/ 0 w 3547110"/>
              <a:gd name="connsiteY3" fmla="*/ 251460 h 251460"/>
              <a:gd name="connsiteX4" fmla="*/ 0 w 3547110"/>
              <a:gd name="connsiteY4" fmla="*/ 0 h 251460"/>
              <a:gd name="connsiteX0" fmla="*/ 834390 w 3547110"/>
              <a:gd name="connsiteY0" fmla="*/ 0 h 251460"/>
              <a:gd name="connsiteX1" fmla="*/ 3547110 w 3547110"/>
              <a:gd name="connsiteY1" fmla="*/ 0 h 251460"/>
              <a:gd name="connsiteX2" fmla="*/ 2872740 w 3547110"/>
              <a:gd name="connsiteY2" fmla="*/ 251460 h 251460"/>
              <a:gd name="connsiteX3" fmla="*/ 0 w 3547110"/>
              <a:gd name="connsiteY3" fmla="*/ 251460 h 251460"/>
              <a:gd name="connsiteX4" fmla="*/ 834390 w 3547110"/>
              <a:gd name="connsiteY4" fmla="*/ 0 h 251460"/>
              <a:gd name="connsiteX0" fmla="*/ 834390 w 3547110"/>
              <a:gd name="connsiteY0" fmla="*/ 0 h 262890"/>
              <a:gd name="connsiteX1" fmla="*/ 3547110 w 3547110"/>
              <a:gd name="connsiteY1" fmla="*/ 0 h 262890"/>
              <a:gd name="connsiteX2" fmla="*/ 2621280 w 3547110"/>
              <a:gd name="connsiteY2" fmla="*/ 262890 h 262890"/>
              <a:gd name="connsiteX3" fmla="*/ 0 w 3547110"/>
              <a:gd name="connsiteY3" fmla="*/ 251460 h 262890"/>
              <a:gd name="connsiteX4" fmla="*/ 834390 w 3547110"/>
              <a:gd name="connsiteY4" fmla="*/ 0 h 262890"/>
              <a:gd name="connsiteX0" fmla="*/ 834390 w 4004310"/>
              <a:gd name="connsiteY0" fmla="*/ 0 h 262890"/>
              <a:gd name="connsiteX1" fmla="*/ 4004310 w 4004310"/>
              <a:gd name="connsiteY1" fmla="*/ 0 h 262890"/>
              <a:gd name="connsiteX2" fmla="*/ 2621280 w 4004310"/>
              <a:gd name="connsiteY2" fmla="*/ 262890 h 262890"/>
              <a:gd name="connsiteX3" fmla="*/ 0 w 4004310"/>
              <a:gd name="connsiteY3" fmla="*/ 251460 h 262890"/>
              <a:gd name="connsiteX4" fmla="*/ 834390 w 4004310"/>
              <a:gd name="connsiteY4" fmla="*/ 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310" h="262890">
                <a:moveTo>
                  <a:pt x="834390" y="0"/>
                </a:moveTo>
                <a:lnTo>
                  <a:pt x="4004310" y="0"/>
                </a:lnTo>
                <a:lnTo>
                  <a:pt x="2621280" y="262890"/>
                </a:lnTo>
                <a:lnTo>
                  <a:pt x="0" y="251460"/>
                </a:lnTo>
                <a:lnTo>
                  <a:pt x="83439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900" b="1" i="1" dirty="0"/>
              <a:t>Бюджет для граждан             </a:t>
            </a:r>
            <a:r>
              <a:rPr lang="en-US" sz="900" b="1" i="1" dirty="0" smtClean="0"/>
              <a:t>35</a:t>
            </a:r>
            <a:endParaRPr lang="ru-RU" sz="900" b="1" i="1" dirty="0"/>
          </a:p>
        </p:txBody>
      </p:sp>
      <p:sp>
        <p:nvSpPr>
          <p:cNvPr id="18" name="Прямоугольник 10"/>
          <p:cNvSpPr/>
          <p:nvPr/>
        </p:nvSpPr>
        <p:spPr>
          <a:xfrm>
            <a:off x="611560" y="29405"/>
            <a:ext cx="8353053" cy="360992"/>
          </a:xfrm>
          <a:custGeom>
            <a:avLst/>
            <a:gdLst>
              <a:gd name="connsiteX0" fmla="*/ 0 w 3456509"/>
              <a:gd name="connsiteY0" fmla="*/ 0 h 321227"/>
              <a:gd name="connsiteX1" fmla="*/ 3456509 w 3456509"/>
              <a:gd name="connsiteY1" fmla="*/ 0 h 321227"/>
              <a:gd name="connsiteX2" fmla="*/ 3456509 w 3456509"/>
              <a:gd name="connsiteY2" fmla="*/ 321227 h 321227"/>
              <a:gd name="connsiteX3" fmla="*/ 0 w 3456509"/>
              <a:gd name="connsiteY3" fmla="*/ 321227 h 321227"/>
              <a:gd name="connsiteX4" fmla="*/ 0 w 3456509"/>
              <a:gd name="connsiteY4" fmla="*/ 0 h 321227"/>
              <a:gd name="connsiteX0" fmla="*/ 0 w 3456509"/>
              <a:gd name="connsiteY0" fmla="*/ 0 h 321227"/>
              <a:gd name="connsiteX1" fmla="*/ 3456509 w 3456509"/>
              <a:gd name="connsiteY1" fmla="*/ 0 h 321227"/>
              <a:gd name="connsiteX2" fmla="*/ 3456509 w 3456509"/>
              <a:gd name="connsiteY2" fmla="*/ 321227 h 321227"/>
              <a:gd name="connsiteX3" fmla="*/ 647700 w 3456509"/>
              <a:gd name="connsiteY3" fmla="*/ 321227 h 321227"/>
              <a:gd name="connsiteX4" fmla="*/ 0 w 3456509"/>
              <a:gd name="connsiteY4" fmla="*/ 0 h 321227"/>
              <a:gd name="connsiteX0" fmla="*/ 0 w 3093848"/>
              <a:gd name="connsiteY0" fmla="*/ 0 h 321227"/>
              <a:gd name="connsiteX1" fmla="*/ 3093848 w 3093848"/>
              <a:gd name="connsiteY1" fmla="*/ 0 h 321227"/>
              <a:gd name="connsiteX2" fmla="*/ 3093848 w 3093848"/>
              <a:gd name="connsiteY2" fmla="*/ 321227 h 321227"/>
              <a:gd name="connsiteX3" fmla="*/ 285039 w 3093848"/>
              <a:gd name="connsiteY3" fmla="*/ 321227 h 321227"/>
              <a:gd name="connsiteX4" fmla="*/ 0 w 3093848"/>
              <a:gd name="connsiteY4" fmla="*/ 0 h 321227"/>
              <a:gd name="connsiteX0" fmla="*/ 0 w 3480416"/>
              <a:gd name="connsiteY0" fmla="*/ 0 h 321227"/>
              <a:gd name="connsiteX1" fmla="*/ 3480416 w 3480416"/>
              <a:gd name="connsiteY1" fmla="*/ 0 h 321227"/>
              <a:gd name="connsiteX2" fmla="*/ 3480416 w 3480416"/>
              <a:gd name="connsiteY2" fmla="*/ 321227 h 321227"/>
              <a:gd name="connsiteX3" fmla="*/ 671607 w 3480416"/>
              <a:gd name="connsiteY3" fmla="*/ 321227 h 321227"/>
              <a:gd name="connsiteX4" fmla="*/ 0 w 3480416"/>
              <a:gd name="connsiteY4" fmla="*/ 0 h 321227"/>
              <a:gd name="connsiteX0" fmla="*/ 0 w 3296917"/>
              <a:gd name="connsiteY0" fmla="*/ 0 h 330026"/>
              <a:gd name="connsiteX1" fmla="*/ 3296917 w 3296917"/>
              <a:gd name="connsiteY1" fmla="*/ 8799 h 330026"/>
              <a:gd name="connsiteX2" fmla="*/ 3296917 w 3296917"/>
              <a:gd name="connsiteY2" fmla="*/ 330026 h 330026"/>
              <a:gd name="connsiteX3" fmla="*/ 488108 w 3296917"/>
              <a:gd name="connsiteY3" fmla="*/ 330026 h 330026"/>
              <a:gd name="connsiteX4" fmla="*/ 0 w 3296917"/>
              <a:gd name="connsiteY4" fmla="*/ 0 h 3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17" h="330026">
                <a:moveTo>
                  <a:pt x="0" y="0"/>
                </a:moveTo>
                <a:lnTo>
                  <a:pt x="3296917" y="8799"/>
                </a:lnTo>
                <a:lnTo>
                  <a:pt x="3296917" y="330026"/>
                </a:lnTo>
                <a:lnTo>
                  <a:pt x="488108" y="3300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8314" y="111446"/>
            <a:ext cx="8496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60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физической культуры и спорта в Пировском муниципальном округе» </a:t>
            </a:r>
          </a:p>
        </p:txBody>
      </p:sp>
      <p:sp>
        <p:nvSpPr>
          <p:cNvPr id="25" name="Прямоугольник 5"/>
          <p:cNvSpPr>
            <a:spLocks noChangeArrowheads="1"/>
          </p:cNvSpPr>
          <p:nvPr/>
        </p:nvSpPr>
        <p:spPr bwMode="auto">
          <a:xfrm>
            <a:off x="4932040" y="931635"/>
            <a:ext cx="3660335" cy="29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88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Реализация программы «Развитие физической культуры и спорта в Пировском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осуществляется через систему мероприятий, предусмотренных в трех подпрограммах. В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2022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 количество физкультурно-спортивных мероприятий, реализуемых за счет отдела культуры, спорта, туризма и молодежной политики составило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64,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т.ч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всероссийские массовые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акция - «Лыжня России -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2022» и «Кросс Нации – 2022»,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спартакиады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окружного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уровня и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27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соревнований по видам спорта различных уровней, с общей численностью участников более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двух тысяч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человек.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2022 году в п. </a:t>
            </a:r>
            <a:r>
              <a:rPr lang="ru-RU" altLang="ru-RU" sz="1000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Кетский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было введено в эксплуатацию плоскостное физкультурно-спортивное сооружение – многофункциональная площадка для занятий волейболом, баскетболом и мини-футболом.</a:t>
            </a:r>
            <a:endParaRPr lang="ru-RU" altLang="ru-RU" sz="10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4446809" y="4179675"/>
            <a:ext cx="207587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88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Удельный   вес   населения   систематически  занимающихся   физической  Культурой и спортом составил - 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47,22%,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численность занимающихся в спортивных клубах по месту жительства – </a:t>
            </a:r>
            <a:r>
              <a:rPr lang="ru-RU" altLang="ru-RU" sz="10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601 </a:t>
            </a:r>
            <a:r>
              <a:rPr lang="ru-RU" altLang="ru-RU" sz="1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человек.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82" y="3875519"/>
            <a:ext cx="1725365" cy="2300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9" y="932165"/>
            <a:ext cx="4422347" cy="2950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3" y="4036569"/>
            <a:ext cx="2774602" cy="185126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65686"/>
              </p:ext>
            </p:extLst>
          </p:nvPr>
        </p:nvGraphicFramePr>
        <p:xfrm>
          <a:off x="344398" y="5894634"/>
          <a:ext cx="4319712" cy="8695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61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Исполнение за 2022 г.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2024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99"/>
                          </a:solidFill>
                        </a:rPr>
                        <a:t>2025 г.</a:t>
                      </a:r>
                      <a:endParaRPr lang="ru-RU" sz="900" b="1" dirty="0">
                        <a:solidFill>
                          <a:srgbClr val="33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3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93704,66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17558,06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17448,06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rgbClr val="333399"/>
                          </a:solidFill>
                          <a:effectLst/>
                        </a:rPr>
                        <a:t>17441,56</a:t>
                      </a:r>
                      <a:endParaRPr lang="ru-RU" sz="900" b="0" i="1" dirty="0">
                        <a:solidFill>
                          <a:srgbClr val="33339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8132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285750" y="-21704"/>
            <a:ext cx="8390706" cy="676307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Пировского муниципального округа на 2022 и плановый период  утверждены решением Пировского окружного Совета депутатов </a:t>
            </a:r>
            <a:r>
              <a:rPr lang="ru-RU" sz="2000" dirty="0" smtClean="0"/>
              <a:t>№ 17-202р от 14.12.2021 «О бюджете Пировского муниципального округа на 2022 год и плановый период 2023-2024 годы»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В течение отчетного периода в параметры окружного бюджета были внесены изменения и дополнения следующими решениями окружного Совета депутатов: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smtClean="0">
                <a:hlinkClick r:id="rId3"/>
              </a:rPr>
              <a:t>№ 20-215р от 25.03.2022 о внесении изменений в решение о  бюджете  Пировского муниципального округа на 2022 и плановый период 2023-2024 годы</a:t>
            </a:r>
            <a:r>
              <a:rPr lang="ru-RU" sz="1900" dirty="0" smtClean="0"/>
              <a:t>;</a:t>
            </a:r>
          </a:p>
          <a:p>
            <a:pPr marL="0" indent="0" algn="just" eaLnBrk="1" hangingPunct="1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smtClean="0">
                <a:hlinkClick r:id="rId4"/>
              </a:rPr>
              <a:t>№ 24-253р от 26.07.2022 </a:t>
            </a:r>
            <a:r>
              <a:rPr lang="ru-RU" sz="1900" dirty="0">
                <a:hlinkClick r:id="rId3"/>
              </a:rPr>
              <a:t>о внесении изменений в решение о  бюджете  Пировского муниципального </a:t>
            </a:r>
            <a:r>
              <a:rPr lang="ru-RU" sz="1900" dirty="0" smtClean="0">
                <a:hlinkClick r:id="rId3"/>
              </a:rPr>
              <a:t>округа </a:t>
            </a:r>
            <a:r>
              <a:rPr lang="ru-RU" sz="1900" dirty="0">
                <a:hlinkClick r:id="rId3"/>
              </a:rPr>
              <a:t>на </a:t>
            </a:r>
            <a:r>
              <a:rPr lang="ru-RU" sz="1900" dirty="0" smtClean="0">
                <a:hlinkClick r:id="rId3"/>
              </a:rPr>
              <a:t>2022 </a:t>
            </a:r>
            <a:r>
              <a:rPr lang="ru-RU" sz="1900" dirty="0">
                <a:hlinkClick r:id="rId3"/>
              </a:rPr>
              <a:t>и плановый период </a:t>
            </a:r>
            <a:r>
              <a:rPr lang="ru-RU" sz="1900" dirty="0" smtClean="0">
                <a:hlinkClick r:id="rId3"/>
              </a:rPr>
              <a:t>2023-2024 </a:t>
            </a:r>
            <a:r>
              <a:rPr lang="ru-RU" sz="1900" dirty="0">
                <a:hlinkClick r:id="rId3"/>
              </a:rPr>
              <a:t>годы</a:t>
            </a:r>
            <a:r>
              <a:rPr lang="ru-RU" sz="1900" dirty="0"/>
              <a:t>;</a:t>
            </a:r>
          </a:p>
          <a:p>
            <a:pPr marL="0" indent="0" algn="just" eaLnBrk="1" hangingPunct="1">
              <a:buNone/>
            </a:pPr>
            <a:r>
              <a:rPr lang="ru-RU" sz="1900" dirty="0" smtClean="0">
                <a:hlinkClick r:id="rId4"/>
              </a:rPr>
              <a:t>-№ 28-293р от 29.12.2022 </a:t>
            </a:r>
            <a:r>
              <a:rPr lang="ru-RU" sz="1900" dirty="0">
                <a:hlinkClick r:id="rId3"/>
              </a:rPr>
              <a:t>о внесении изменений в решение о  бюджете  Пировского муниципального </a:t>
            </a:r>
            <a:r>
              <a:rPr lang="ru-RU" sz="1900" dirty="0" smtClean="0">
                <a:hlinkClick r:id="rId3"/>
              </a:rPr>
              <a:t>округа </a:t>
            </a:r>
            <a:r>
              <a:rPr lang="ru-RU" sz="1900" dirty="0">
                <a:hlinkClick r:id="rId3"/>
              </a:rPr>
              <a:t>на </a:t>
            </a:r>
            <a:r>
              <a:rPr lang="ru-RU" sz="1900" dirty="0" smtClean="0">
                <a:hlinkClick r:id="rId3"/>
              </a:rPr>
              <a:t>2022 </a:t>
            </a:r>
            <a:r>
              <a:rPr lang="ru-RU" sz="1900" dirty="0">
                <a:hlinkClick r:id="rId3"/>
              </a:rPr>
              <a:t>и плановый период </a:t>
            </a:r>
            <a:r>
              <a:rPr lang="ru-RU" sz="1900" dirty="0" smtClean="0">
                <a:hlinkClick r:id="rId3"/>
              </a:rPr>
              <a:t>2023-2024 годы</a:t>
            </a:r>
            <a:r>
              <a:rPr lang="ru-RU" sz="1900" dirty="0" smtClean="0"/>
              <a:t>.</a:t>
            </a:r>
          </a:p>
          <a:p>
            <a:pPr marL="0" indent="0" algn="just" eaLnBrk="1" hangingPunct="1">
              <a:buNone/>
            </a:pP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ru-RU" sz="2000" dirty="0" smtClean="0"/>
          </a:p>
          <a:p>
            <a:pPr algn="just" eaLnBrk="1" hangingPunct="1">
              <a:buFontTx/>
              <a:buChar char="-"/>
            </a:pPr>
            <a:endParaRPr lang="ru-RU" sz="2000" dirty="0"/>
          </a:p>
          <a:p>
            <a:pPr marL="0" indent="0" algn="just" eaLnBrk="1" hangingPunct="1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smtClean="0"/>
                <a:t>46</a:t>
              </a:r>
              <a:endParaRPr lang="ru-RU" sz="900" b="1" i="1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137834" y="96011"/>
            <a:ext cx="482677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750" b="1" dirty="0" smtClean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Благоустройство территории округа</a:t>
            </a:r>
            <a:endParaRPr lang="ru-RU" sz="1750" b="1" dirty="0">
              <a:solidFill>
                <a:srgbClr val="0B23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74" y="408780"/>
            <a:ext cx="4572000" cy="33427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0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</a:t>
            </a:r>
            <a:r>
              <a:rPr lang="ru-RU" sz="10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муниципальной программы «Благоустройство территории Пировского муниципального округа» всего освоено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72 353,1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 них субсидий и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иных межбюджетных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трансфертов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53 206,9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отдельных мероприятий освоено - 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4078,5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в том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числе: удаление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сухостойных  и больных деревьев –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144,5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спилено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деревьев</a:t>
            </a:r>
            <a:r>
              <a:rPr lang="ru-RU" sz="900" dirty="0" smtClean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потребление уличного освещения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3893,0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руб., обустройство мест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захоронения –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41,0 тыс. руб. В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 программы 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«Комплексное благоустройство территорий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9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освоено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44 310,1 </a:t>
            </a:r>
            <a:r>
              <a:rPr lang="ru-RU" sz="9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в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 </a:t>
            </a:r>
            <a:r>
              <a:rPr lang="ru-RU" sz="9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 субсидии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43 867,0 </a:t>
            </a:r>
            <a:r>
              <a:rPr lang="ru-RU" sz="900" b="1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 б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лагоустроено 500 метров  улицы Ленина</a:t>
            </a:r>
            <a:r>
              <a:rPr lang="ru-RU" sz="900" dirty="0" smtClean="0"/>
              <a:t> </a:t>
            </a:r>
            <a:r>
              <a:rPr lang="ru-RU" sz="900" dirty="0"/>
              <a:t>н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которой расположены все значимые объекты. Обновлена  Мемориальная зона афганцем, труженикам тыла, дополнительно в ней установлен стенд «Бессмертного полка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новые остановочные павильоны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приведены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надлежащее состояние тротуары и парковочные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  <a:r>
              <a:rPr lang="ru-RU" sz="900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программы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«Благоустройство кладбищ»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освоено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5060,5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том числе субсидии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4813,3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благоустроено  три сельских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 в Пировском,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Икшурминском,Солоухинском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территориальных подразделениях.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ППМИ освоено 4798,6 </a:t>
            </a:r>
            <a:r>
              <a:rPr lang="ru-RU" sz="900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ru-RU" sz="900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субсидии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4070,4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dirty="0"/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обустроено место памяти воинам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в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с.Пировское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 smtClean="0"/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благоустроена детская –игровая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в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п.Кетском,установлено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ограждение общественной территории в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с.Кириково,Солоухе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программы «Инициатива жителей-эффективность в работе» освоено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462,3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том числе субсидии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456,2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Обновлены и установлены уличные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светильники в </a:t>
            </a:r>
            <a:r>
              <a:rPr lang="ru-RU" sz="900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Комаровском,Кетском,Икшурминском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территориальных подразделениях. 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рамках подпрограммы освоено – </a:t>
            </a:r>
            <a:r>
              <a:rPr lang="ru-RU" sz="9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13643,3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из них на 550,0 тыс</a:t>
            </a:r>
            <a:r>
              <a:rPr lang="ru-RU" sz="900" dirty="0" smtClean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руб</a:t>
            </a:r>
            <a:r>
              <a:rPr lang="ru-RU" sz="900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900" dirty="0">
              <a:solidFill>
                <a:srgbClr val="33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91" y="3789040"/>
            <a:ext cx="9014852" cy="218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программы «Благоустройство территории Пировского муниципального округа» в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выделено </a:t>
            </a:r>
            <a:r>
              <a:rPr lang="ru-RU" sz="1000" i="1" dirty="0" smtClean="0">
                <a:solidFill>
                  <a:schemeClr val="accent2">
                    <a:lumMod val="50000"/>
                  </a:schemeClr>
                </a:solidFill>
              </a:rPr>
              <a:t>25729,35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отдельных мероприятий – 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4281,5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том числе </a:t>
            </a:r>
            <a:r>
              <a:rPr lang="ru-RU" sz="9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местного бюджета  по программе «Увековечивание памяти при защите Отечества на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2023-2025гг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18,0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руб.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подпрограммы -  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11448,0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том числе </a:t>
            </a:r>
            <a:r>
              <a:rPr lang="ru-RU" sz="9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из местного бюджета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краевых конкурсах  550,0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 благоустройства по улучшению санитарного и эстетического вида территории муниципального образования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Пировского муниципального округа,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повышению комфортности граждан, улучшения экологической обстановки на территории муниципального образования, создание комфортной среды проживания на территории 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Пировского муниципального округа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программы: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-Организация взаимодействия между предприятиями, организациями и учреждениями при решении вопросов благоустройства сельского поселения;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Приведение в качественное состояние элементов благоустройства населенных пунктов;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Привлечение жителей к участию в решении проблем благоустройства населенных пунктов;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-организации прочих мероприятий по благоустройству поселения, улучшения санитарно-эпидемиологического состояния территории;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-рациональное и эффективное использование средств местного бюджета;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</a:t>
            </a:r>
            <a:r>
              <a:rPr lang="ru-RU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:Программы связаны с обеспечением надежной работы объектов благоустройства, увеличением экологической безопасности, эстетическими и другими свойствами в целом, улучшающими вид территории поселения.</a:t>
            </a:r>
            <a:endParaRPr lang="ru-RU" sz="9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30" y="1260927"/>
            <a:ext cx="1919886" cy="2559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60928"/>
            <a:ext cx="2487619" cy="1399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81791"/>
            <a:ext cx="2487619" cy="113898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4616775" y="523529"/>
          <a:ext cx="4459068" cy="685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01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Исполнение за 2022 г. (тыс. руб.)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Объем финансирования (тыс. руб.)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2023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72353,14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25729,35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12323,85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11583,85</a:t>
                      </a:r>
                      <a:endParaRPr lang="ru-RU" sz="900" b="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752852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1121207" y="5110620"/>
            <a:ext cx="4170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реализацию муниципальной программы </a:t>
            </a:r>
            <a:r>
              <a:rPr lang="ru-RU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</a:rPr>
              <a:t>«Развитие и поддержка малого и среднего предпринимательства в Пировском муниципальном округе»</a:t>
            </a:r>
            <a:r>
              <a:rPr lang="en-US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2023</a:t>
            </a:r>
            <a:r>
              <a:rPr lang="en-US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 выделено </a:t>
            </a:r>
            <a:r>
              <a:rPr lang="ru-RU" altLang="ru-RU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871,80</a:t>
            </a:r>
            <a:r>
              <a:rPr lang="ru-RU" altLang="ru-RU" sz="1000" b="1" dirty="0">
                <a:solidFill>
                  <a:schemeClr val="accent1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тыс. руб.</a:t>
            </a:r>
            <a:endParaRPr lang="ru-RU" altLang="ru-RU" sz="1000" b="1" dirty="0">
              <a:solidFill>
                <a:schemeClr val="accent1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6091941" y="1704662"/>
            <a:ext cx="2868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 программы</a:t>
            </a:r>
            <a:r>
              <a:rPr lang="en-US" altLang="ru-RU" sz="10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lang="ru-RU" altLang="ru-RU" sz="1000" b="1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4" name="Прямоугольник 5"/>
          <p:cNvSpPr>
            <a:spLocks noChangeArrowheads="1"/>
          </p:cNvSpPr>
          <p:nvPr/>
        </p:nvSpPr>
        <p:spPr bwMode="auto">
          <a:xfrm>
            <a:off x="5205425" y="1907812"/>
            <a:ext cx="37703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благоприятных экономических и правовых условий для прогрессивного развития малого и (или)среднего предпринимательства и физических лиц, применяющих специальный налоговый режим «Налог на профессиональный доход» на территории Пировского муниципального округа. </a:t>
            </a:r>
            <a:endParaRPr lang="ru-RU" altLang="ru-RU" sz="8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5" name="Прямоугольник 7"/>
          <p:cNvSpPr>
            <a:spLocks noChangeArrowheads="1"/>
          </p:cNvSpPr>
          <p:nvPr/>
        </p:nvSpPr>
        <p:spPr bwMode="auto">
          <a:xfrm>
            <a:off x="466185" y="648112"/>
            <a:ext cx="28825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Задачи программы</a:t>
            </a:r>
            <a:endParaRPr lang="ru-RU" altLang="ru-RU" sz="2100" dirty="0">
              <a:solidFill>
                <a:srgbClr val="19194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446314" y="1147099"/>
          <a:ext cx="5029200" cy="386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107504" y="1412776"/>
            <a:ext cx="2131286" cy="3041719"/>
            <a:chOff x="592588" y="1978129"/>
            <a:chExt cx="2776857" cy="3910237"/>
          </a:xfrm>
          <a:effectLst>
            <a:outerShdw blurRad="152400" dist="50800" dir="10800000" sx="102000" sy="102000" algn="r" rotWithShape="0">
              <a:prstClr val="black">
                <a:alpha val="40000"/>
              </a:prstClr>
            </a:outerShdw>
          </a:effectLst>
        </p:grpSpPr>
        <p:pic>
          <p:nvPicPr>
            <p:cNvPr id="15" name="Рисунок 14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88" y="3096010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6" name="Рисунок 15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445" y="4448366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7" name="Рисунок 16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44" y="1978129"/>
              <a:ext cx="2160000" cy="1440000"/>
            </a:xfrm>
            <a:prstGeom prst="rect">
              <a:avLst/>
            </a:prstGeom>
            <a:ln w="22225">
              <a:solidFill>
                <a:schemeClr val="accent2">
                  <a:lumMod val="50000"/>
                </a:schemeClr>
              </a:solidFill>
            </a:ln>
          </p:spPr>
        </p:pic>
      </p:grpSp>
      <p:sp>
        <p:nvSpPr>
          <p:cNvPr id="43019" name="Прямоугольник 18"/>
          <p:cNvSpPr>
            <a:spLocks noChangeArrowheads="1"/>
          </p:cNvSpPr>
          <p:nvPr/>
        </p:nvSpPr>
        <p:spPr bwMode="auto">
          <a:xfrm>
            <a:off x="5180825" y="2643119"/>
            <a:ext cx="3797178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19194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Результативность программы определяется экономической, социальной и бюджетной эффективностью достижения основных целевых индикаторов за период реализации программы (2023 - 2025 годы).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1. Экономическая эффективность: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- количество субъектов малого и среднего предпринимательства в расчете на 10 тыс. человек населения - не менее 245,0 единиц;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- объем оборота малых и средних предприятий – не менее 820,0 млн. рублей.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2. Социальная эффективность: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- доля среднесписочной численности работников (без внешних совместителей), занятых на микропредприятиях, малых и средних предприятиях и у индивидуальных предпринимателей, в общей численности занятого населения округа – не менее 45,0%;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- среднемесячная заработная плата на малых предприятиях - с 15,3 тыс. рублей до 25,0 тыс. рублей.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3. Бюджетная эффективность: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19194D"/>
                </a:solidFill>
                <a:latin typeface="Century Gothic" panose="020B0502020202020204" pitchFamily="34" charset="0"/>
              </a:rPr>
              <a:t>- увеличение налоговых поступлений в местный бюджет от предпринимательской деятельности - с 25,5 млн. рублей до 30,0 млн. рублей.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1"/>
            <a:ext cx="9144000" cy="6650039"/>
            <a:chOff x="0" y="-1"/>
            <a:chExt cx="9144000" cy="665003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-1"/>
              <a:ext cx="9144000" cy="468001"/>
              <a:chOff x="0" y="-1"/>
              <a:chExt cx="9144000" cy="468001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-1"/>
                <a:ext cx="9144000" cy="408781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10"/>
              <p:cNvSpPr/>
              <p:nvPr/>
            </p:nvSpPr>
            <p:spPr>
              <a:xfrm>
                <a:off x="3491880" y="116633"/>
                <a:ext cx="5472733" cy="351367"/>
              </a:xfrm>
              <a:custGeom>
                <a:avLst/>
                <a:gdLst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0 w 3456509"/>
                  <a:gd name="connsiteY3" fmla="*/ 321227 h 321227"/>
                  <a:gd name="connsiteX4" fmla="*/ 0 w 3456509"/>
                  <a:gd name="connsiteY4" fmla="*/ 0 h 321227"/>
                  <a:gd name="connsiteX0" fmla="*/ 0 w 3456509"/>
                  <a:gd name="connsiteY0" fmla="*/ 0 h 321227"/>
                  <a:gd name="connsiteX1" fmla="*/ 3456509 w 3456509"/>
                  <a:gd name="connsiteY1" fmla="*/ 0 h 321227"/>
                  <a:gd name="connsiteX2" fmla="*/ 3456509 w 3456509"/>
                  <a:gd name="connsiteY2" fmla="*/ 321227 h 321227"/>
                  <a:gd name="connsiteX3" fmla="*/ 647700 w 3456509"/>
                  <a:gd name="connsiteY3" fmla="*/ 321227 h 321227"/>
                  <a:gd name="connsiteX4" fmla="*/ 0 w 3456509"/>
                  <a:gd name="connsiteY4" fmla="*/ 0 h 32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509" h="321227">
                    <a:moveTo>
                      <a:pt x="0" y="0"/>
                    </a:moveTo>
                    <a:lnTo>
                      <a:pt x="3456509" y="0"/>
                    </a:lnTo>
                    <a:lnTo>
                      <a:pt x="3456509" y="321227"/>
                    </a:lnTo>
                    <a:lnTo>
                      <a:pt x="647700" y="321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0" y="432000"/>
                <a:ext cx="9144000" cy="36000"/>
              </a:xfrm>
              <a:prstGeom prst="rect">
                <a:avLst/>
              </a:prstGeom>
              <a:solidFill>
                <a:srgbClr val="0B23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1"/>
            <p:cNvSpPr/>
            <p:nvPr/>
          </p:nvSpPr>
          <p:spPr>
            <a:xfrm>
              <a:off x="1304925" y="6453188"/>
              <a:ext cx="3003550" cy="196850"/>
            </a:xfrm>
            <a:custGeom>
              <a:avLst/>
              <a:gdLst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354711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0 w 3547110"/>
                <a:gd name="connsiteY4" fmla="*/ 0 h 251460"/>
                <a:gd name="connsiteX0" fmla="*/ 834390 w 3547110"/>
                <a:gd name="connsiteY0" fmla="*/ 0 h 251460"/>
                <a:gd name="connsiteX1" fmla="*/ 3547110 w 3547110"/>
                <a:gd name="connsiteY1" fmla="*/ 0 h 251460"/>
                <a:gd name="connsiteX2" fmla="*/ 2872740 w 3547110"/>
                <a:gd name="connsiteY2" fmla="*/ 251460 h 251460"/>
                <a:gd name="connsiteX3" fmla="*/ 0 w 3547110"/>
                <a:gd name="connsiteY3" fmla="*/ 251460 h 251460"/>
                <a:gd name="connsiteX4" fmla="*/ 834390 w 3547110"/>
                <a:gd name="connsiteY4" fmla="*/ 0 h 251460"/>
                <a:gd name="connsiteX0" fmla="*/ 834390 w 3547110"/>
                <a:gd name="connsiteY0" fmla="*/ 0 h 262890"/>
                <a:gd name="connsiteX1" fmla="*/ 3547110 w 3547110"/>
                <a:gd name="connsiteY1" fmla="*/ 0 h 262890"/>
                <a:gd name="connsiteX2" fmla="*/ 2621280 w 3547110"/>
                <a:gd name="connsiteY2" fmla="*/ 262890 h 262890"/>
                <a:gd name="connsiteX3" fmla="*/ 0 w 3547110"/>
                <a:gd name="connsiteY3" fmla="*/ 251460 h 262890"/>
                <a:gd name="connsiteX4" fmla="*/ 834390 w 3547110"/>
                <a:gd name="connsiteY4" fmla="*/ 0 h 262890"/>
                <a:gd name="connsiteX0" fmla="*/ 834390 w 4004310"/>
                <a:gd name="connsiteY0" fmla="*/ 0 h 262890"/>
                <a:gd name="connsiteX1" fmla="*/ 4004310 w 4004310"/>
                <a:gd name="connsiteY1" fmla="*/ 0 h 262890"/>
                <a:gd name="connsiteX2" fmla="*/ 2621280 w 4004310"/>
                <a:gd name="connsiteY2" fmla="*/ 262890 h 262890"/>
                <a:gd name="connsiteX3" fmla="*/ 0 w 4004310"/>
                <a:gd name="connsiteY3" fmla="*/ 251460 h 262890"/>
                <a:gd name="connsiteX4" fmla="*/ 834390 w 4004310"/>
                <a:gd name="connsiteY4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10" h="262890">
                  <a:moveTo>
                    <a:pt x="834390" y="0"/>
                  </a:moveTo>
                  <a:lnTo>
                    <a:pt x="4004310" y="0"/>
                  </a:lnTo>
                  <a:lnTo>
                    <a:pt x="2621280" y="262890"/>
                  </a:lnTo>
                  <a:lnTo>
                    <a:pt x="0" y="251460"/>
                  </a:lnTo>
                  <a:lnTo>
                    <a:pt x="83439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sz="900" b="1" i="1" dirty="0"/>
                <a:t>Бюджет для граждан             </a:t>
              </a:r>
              <a:r>
                <a:rPr lang="en-US" sz="900" b="1" i="1" dirty="0"/>
                <a:t>39</a:t>
              </a:r>
              <a:endParaRPr lang="ru-RU" sz="900" b="1" i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907704" y="127665"/>
            <a:ext cx="7056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1200" b="1" dirty="0">
                <a:solidFill>
                  <a:srgbClr val="0B23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и поддержка малого и среднего предпринимательства 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4762406" y="764716"/>
          <a:ext cx="4198147" cy="7364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86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333399"/>
                          </a:solidFill>
                        </a:rPr>
                        <a:t>Исполнение за 2022 г.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333399"/>
                          </a:solidFill>
                        </a:rPr>
                        <a:t>Объем финансирования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99"/>
                          </a:solidFill>
                        </a:rPr>
                        <a:t>2023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99"/>
                          </a:solidFill>
                        </a:rPr>
                        <a:t>2024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99"/>
                          </a:solidFill>
                        </a:rPr>
                        <a:t>2025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0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>
                          <a:solidFill>
                            <a:srgbClr val="333399"/>
                          </a:solidFill>
                          <a:effectLst/>
                        </a:rPr>
                        <a:t>12701,61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>
                          <a:solidFill>
                            <a:srgbClr val="333399"/>
                          </a:solidFill>
                          <a:effectLst/>
                        </a:rPr>
                        <a:t>871,80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>
                          <a:solidFill>
                            <a:srgbClr val="333399"/>
                          </a:solidFill>
                          <a:effectLst/>
                        </a:rPr>
                        <a:t>871,80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>
                          <a:solidFill>
                            <a:srgbClr val="333399"/>
                          </a:solidFill>
                          <a:effectLst/>
                        </a:rPr>
                        <a:t>871,80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51830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9F698A-621E-E87E-66BE-21ABFE2D96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476672"/>
          <a:ext cx="8568949" cy="612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72">
                  <a:extLst>
                    <a:ext uri="{9D8B030D-6E8A-4147-A177-3AD203B41FA5}">
                      <a16:colId xmlns:a16="http://schemas.microsoft.com/office/drawing/2014/main" val="2298642437"/>
                    </a:ext>
                  </a:extLst>
                </a:gridCol>
                <a:gridCol w="938328">
                  <a:extLst>
                    <a:ext uri="{9D8B030D-6E8A-4147-A177-3AD203B41FA5}">
                      <a16:colId xmlns:a16="http://schemas.microsoft.com/office/drawing/2014/main" val="1988762649"/>
                    </a:ext>
                  </a:extLst>
                </a:gridCol>
                <a:gridCol w="455601">
                  <a:extLst>
                    <a:ext uri="{9D8B030D-6E8A-4147-A177-3AD203B41FA5}">
                      <a16:colId xmlns:a16="http://schemas.microsoft.com/office/drawing/2014/main" val="1016856586"/>
                    </a:ext>
                  </a:extLst>
                </a:gridCol>
                <a:gridCol w="455047">
                  <a:extLst>
                    <a:ext uri="{9D8B030D-6E8A-4147-A177-3AD203B41FA5}">
                      <a16:colId xmlns:a16="http://schemas.microsoft.com/office/drawing/2014/main" val="2932760601"/>
                    </a:ext>
                  </a:extLst>
                </a:gridCol>
                <a:gridCol w="510959">
                  <a:extLst>
                    <a:ext uri="{9D8B030D-6E8A-4147-A177-3AD203B41FA5}">
                      <a16:colId xmlns:a16="http://schemas.microsoft.com/office/drawing/2014/main" val="1097197251"/>
                    </a:ext>
                  </a:extLst>
                </a:gridCol>
                <a:gridCol w="510959">
                  <a:extLst>
                    <a:ext uri="{9D8B030D-6E8A-4147-A177-3AD203B41FA5}">
                      <a16:colId xmlns:a16="http://schemas.microsoft.com/office/drawing/2014/main" val="3015305255"/>
                    </a:ext>
                  </a:extLst>
                </a:gridCol>
                <a:gridCol w="510959">
                  <a:extLst>
                    <a:ext uri="{9D8B030D-6E8A-4147-A177-3AD203B41FA5}">
                      <a16:colId xmlns:a16="http://schemas.microsoft.com/office/drawing/2014/main" val="2251356306"/>
                    </a:ext>
                  </a:extLst>
                </a:gridCol>
                <a:gridCol w="455047">
                  <a:extLst>
                    <a:ext uri="{9D8B030D-6E8A-4147-A177-3AD203B41FA5}">
                      <a16:colId xmlns:a16="http://schemas.microsoft.com/office/drawing/2014/main" val="988485182"/>
                    </a:ext>
                  </a:extLst>
                </a:gridCol>
                <a:gridCol w="455047">
                  <a:extLst>
                    <a:ext uri="{9D8B030D-6E8A-4147-A177-3AD203B41FA5}">
                      <a16:colId xmlns:a16="http://schemas.microsoft.com/office/drawing/2014/main" val="885841014"/>
                    </a:ext>
                  </a:extLst>
                </a:gridCol>
                <a:gridCol w="449512">
                  <a:extLst>
                    <a:ext uri="{9D8B030D-6E8A-4147-A177-3AD203B41FA5}">
                      <a16:colId xmlns:a16="http://schemas.microsoft.com/office/drawing/2014/main" val="1017548818"/>
                    </a:ext>
                  </a:extLst>
                </a:gridCol>
                <a:gridCol w="452279">
                  <a:extLst>
                    <a:ext uri="{9D8B030D-6E8A-4147-A177-3AD203B41FA5}">
                      <a16:colId xmlns:a16="http://schemas.microsoft.com/office/drawing/2014/main" val="3162233850"/>
                    </a:ext>
                  </a:extLst>
                </a:gridCol>
                <a:gridCol w="510959">
                  <a:extLst>
                    <a:ext uri="{9D8B030D-6E8A-4147-A177-3AD203B41FA5}">
                      <a16:colId xmlns:a16="http://schemas.microsoft.com/office/drawing/2014/main" val="425543342"/>
                    </a:ext>
                  </a:extLst>
                </a:gridCol>
                <a:gridCol w="605623">
                  <a:extLst>
                    <a:ext uri="{9D8B030D-6E8A-4147-A177-3AD203B41FA5}">
                      <a16:colId xmlns:a16="http://schemas.microsoft.com/office/drawing/2014/main" val="3290194012"/>
                    </a:ext>
                  </a:extLst>
                </a:gridCol>
                <a:gridCol w="585693">
                  <a:extLst>
                    <a:ext uri="{9D8B030D-6E8A-4147-A177-3AD203B41FA5}">
                      <a16:colId xmlns:a16="http://schemas.microsoft.com/office/drawing/2014/main" val="761752893"/>
                    </a:ext>
                  </a:extLst>
                </a:gridCol>
                <a:gridCol w="590676">
                  <a:extLst>
                    <a:ext uri="{9D8B030D-6E8A-4147-A177-3AD203B41FA5}">
                      <a16:colId xmlns:a16="http://schemas.microsoft.com/office/drawing/2014/main" val="3933445837"/>
                    </a:ext>
                  </a:extLst>
                </a:gridCol>
                <a:gridCol w="924488">
                  <a:extLst>
                    <a:ext uri="{9D8B030D-6E8A-4147-A177-3AD203B41FA5}">
                      <a16:colId xmlns:a16="http://schemas.microsoft.com/office/drawing/2014/main" val="1493668957"/>
                    </a:ext>
                  </a:extLst>
                </a:gridCol>
              </a:tblGrid>
              <a:tr h="39051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Наименование оргинизации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992332845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Вахрушев А.Н.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079729000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СКПК "Полюс"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392000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392000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710417935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Щевцов А.В.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95697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825588,9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921285,9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714293077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Кравченко С.Н.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461034934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Дмитриев А.А.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134410,8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2337600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2100000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1295500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6367511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83581775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Блинов В.А.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417000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475750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405000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1597750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12626191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Суров Н.Н.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396000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396000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146504029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Тазутдинов Н.А.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554402460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Дорошко С.В.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67241,47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67241,47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213173341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Мамонтов В.В.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1323000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1060751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333014,1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8216765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769928023"/>
                  </a:ext>
                </a:extLst>
              </a:tr>
              <a:tr h="35304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Ахметгареева М.И.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59355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59355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808548643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Тюрюмина Т.М.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118753,8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118753,8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957430227"/>
                  </a:ext>
                </a:extLst>
              </a:tr>
              <a:tr h="35304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ООО "Лесстройинвест"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1176000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1176000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308738187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Шишкина Г.У.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34047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34047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028641348"/>
                  </a:ext>
                </a:extLst>
              </a:tr>
              <a:tr h="35304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Вишнякова М.А.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13491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13491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656411605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Одинцов М.В.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189930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189930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642031450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Чекудаев А.А.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287455,6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287455,6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155293213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Шпанагель О.И.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229398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315000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1044398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75443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808212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E177F1-FD41-4E93-F030-D127A5021D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536" y="404664"/>
          <a:ext cx="8496940" cy="619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88">
                  <a:extLst>
                    <a:ext uri="{9D8B030D-6E8A-4147-A177-3AD203B41FA5}">
                      <a16:colId xmlns:a16="http://schemas.microsoft.com/office/drawing/2014/main" val="2765161704"/>
                    </a:ext>
                  </a:extLst>
                </a:gridCol>
                <a:gridCol w="932826">
                  <a:extLst>
                    <a:ext uri="{9D8B030D-6E8A-4147-A177-3AD203B41FA5}">
                      <a16:colId xmlns:a16="http://schemas.microsoft.com/office/drawing/2014/main" val="1634154694"/>
                    </a:ext>
                  </a:extLst>
                </a:gridCol>
                <a:gridCol w="451596">
                  <a:extLst>
                    <a:ext uri="{9D8B030D-6E8A-4147-A177-3AD203B41FA5}">
                      <a16:colId xmlns:a16="http://schemas.microsoft.com/office/drawing/2014/main" val="838875548"/>
                    </a:ext>
                  </a:extLst>
                </a:gridCol>
                <a:gridCol w="451048">
                  <a:extLst>
                    <a:ext uri="{9D8B030D-6E8A-4147-A177-3AD203B41FA5}">
                      <a16:colId xmlns:a16="http://schemas.microsoft.com/office/drawing/2014/main" val="920799422"/>
                    </a:ext>
                  </a:extLst>
                </a:gridCol>
                <a:gridCol w="505921">
                  <a:extLst>
                    <a:ext uri="{9D8B030D-6E8A-4147-A177-3AD203B41FA5}">
                      <a16:colId xmlns:a16="http://schemas.microsoft.com/office/drawing/2014/main" val="2526623424"/>
                    </a:ext>
                  </a:extLst>
                </a:gridCol>
                <a:gridCol w="505921">
                  <a:extLst>
                    <a:ext uri="{9D8B030D-6E8A-4147-A177-3AD203B41FA5}">
                      <a16:colId xmlns:a16="http://schemas.microsoft.com/office/drawing/2014/main" val="1910863232"/>
                    </a:ext>
                  </a:extLst>
                </a:gridCol>
                <a:gridCol w="505921">
                  <a:extLst>
                    <a:ext uri="{9D8B030D-6E8A-4147-A177-3AD203B41FA5}">
                      <a16:colId xmlns:a16="http://schemas.microsoft.com/office/drawing/2014/main" val="3286977548"/>
                    </a:ext>
                  </a:extLst>
                </a:gridCol>
                <a:gridCol w="451048">
                  <a:extLst>
                    <a:ext uri="{9D8B030D-6E8A-4147-A177-3AD203B41FA5}">
                      <a16:colId xmlns:a16="http://schemas.microsoft.com/office/drawing/2014/main" val="590457504"/>
                    </a:ext>
                  </a:extLst>
                </a:gridCol>
                <a:gridCol w="451048">
                  <a:extLst>
                    <a:ext uri="{9D8B030D-6E8A-4147-A177-3AD203B41FA5}">
                      <a16:colId xmlns:a16="http://schemas.microsoft.com/office/drawing/2014/main" val="1877554884"/>
                    </a:ext>
                  </a:extLst>
                </a:gridCol>
                <a:gridCol w="445013">
                  <a:extLst>
                    <a:ext uri="{9D8B030D-6E8A-4147-A177-3AD203B41FA5}">
                      <a16:colId xmlns:a16="http://schemas.microsoft.com/office/drawing/2014/main" val="606169526"/>
                    </a:ext>
                  </a:extLst>
                </a:gridCol>
                <a:gridCol w="447756">
                  <a:extLst>
                    <a:ext uri="{9D8B030D-6E8A-4147-A177-3AD203B41FA5}">
                      <a16:colId xmlns:a16="http://schemas.microsoft.com/office/drawing/2014/main" val="1127570429"/>
                    </a:ext>
                  </a:extLst>
                </a:gridCol>
                <a:gridCol w="505921">
                  <a:extLst>
                    <a:ext uri="{9D8B030D-6E8A-4147-A177-3AD203B41FA5}">
                      <a16:colId xmlns:a16="http://schemas.microsoft.com/office/drawing/2014/main" val="4199864252"/>
                    </a:ext>
                  </a:extLst>
                </a:gridCol>
                <a:gridCol w="600300">
                  <a:extLst>
                    <a:ext uri="{9D8B030D-6E8A-4147-A177-3AD203B41FA5}">
                      <a16:colId xmlns:a16="http://schemas.microsoft.com/office/drawing/2014/main" val="3168897401"/>
                    </a:ext>
                  </a:extLst>
                </a:gridCol>
                <a:gridCol w="579997">
                  <a:extLst>
                    <a:ext uri="{9D8B030D-6E8A-4147-A177-3AD203B41FA5}">
                      <a16:colId xmlns:a16="http://schemas.microsoft.com/office/drawing/2014/main" val="3140712209"/>
                    </a:ext>
                  </a:extLst>
                </a:gridCol>
                <a:gridCol w="594814">
                  <a:extLst>
                    <a:ext uri="{9D8B030D-6E8A-4147-A177-3AD203B41FA5}">
                      <a16:colId xmlns:a16="http://schemas.microsoft.com/office/drawing/2014/main" val="4133998646"/>
                    </a:ext>
                  </a:extLst>
                </a:gridCol>
                <a:gridCol w="912522">
                  <a:extLst>
                    <a:ext uri="{9D8B030D-6E8A-4147-A177-3AD203B41FA5}">
                      <a16:colId xmlns:a16="http://schemas.microsoft.com/office/drawing/2014/main" val="777093839"/>
                    </a:ext>
                  </a:extLst>
                </a:gridCol>
              </a:tblGrid>
              <a:tr h="3933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Наименование оргинизации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088276004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Григорьев А.И.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564661,2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1355783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872000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112600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2905044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891605591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Ермолаев Г.М.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640000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345000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412000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2797000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622869971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ООО «Транс Сервис»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2092554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948849,2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1000000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7074830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1849219,8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15000000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11769218,43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43355874,23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645810910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Цитцер А.О.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1670000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670000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3740000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772301280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ИП Гиниатулин Р.Р.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255000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638720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893720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793221032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«Антей»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1557500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250000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3207500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329297804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Габидулина С.В.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102912,6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102912,6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40040444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Люров Х.Ш.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102283,9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102283,9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270044536"/>
                  </a:ext>
                </a:extLst>
              </a:tr>
              <a:tr h="41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Мухаметшин В.Х.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411376382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Егоров В.А.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373500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2823500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600545804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Алешин В.В.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1560000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3845000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429763062"/>
                  </a:ext>
                </a:extLst>
              </a:tr>
              <a:tr h="41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«Красресурс 24»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1785542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890000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5967448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3671426,80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1845000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16059416,8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258342796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Колосов М.Н.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237650,7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237650,7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4251546192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Пиров Ш.П.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637000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616845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2253845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1399849903"/>
                  </a:ext>
                </a:extLst>
              </a:tr>
              <a:tr h="414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«Стратегия Норд»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267996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917996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2423578426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Коваленко Н.А.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1299907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2699907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2" marR="7972" marT="7972" marB="0" anchor="b"/>
                </a:tc>
                <a:extLst>
                  <a:ext uri="{0D108BD9-81ED-4DB2-BD59-A6C34878D82A}">
                    <a16:rowId xmlns:a16="http://schemas.microsoft.com/office/drawing/2014/main" val="303025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29205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5B2DFDA-DCA0-E154-3948-6D413F05AF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260648"/>
          <a:ext cx="8712969" cy="641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35">
                  <a:extLst>
                    <a:ext uri="{9D8B030D-6E8A-4147-A177-3AD203B41FA5}">
                      <a16:colId xmlns:a16="http://schemas.microsoft.com/office/drawing/2014/main" val="2388273346"/>
                    </a:ext>
                  </a:extLst>
                </a:gridCol>
                <a:gridCol w="956541">
                  <a:extLst>
                    <a:ext uri="{9D8B030D-6E8A-4147-A177-3AD203B41FA5}">
                      <a16:colId xmlns:a16="http://schemas.microsoft.com/office/drawing/2014/main" val="4143007132"/>
                    </a:ext>
                  </a:extLst>
                </a:gridCol>
                <a:gridCol w="463077">
                  <a:extLst>
                    <a:ext uri="{9D8B030D-6E8A-4147-A177-3AD203B41FA5}">
                      <a16:colId xmlns:a16="http://schemas.microsoft.com/office/drawing/2014/main" val="1996140431"/>
                    </a:ext>
                  </a:extLst>
                </a:gridCol>
                <a:gridCol w="462517">
                  <a:extLst>
                    <a:ext uri="{9D8B030D-6E8A-4147-A177-3AD203B41FA5}">
                      <a16:colId xmlns:a16="http://schemas.microsoft.com/office/drawing/2014/main" val="3211259327"/>
                    </a:ext>
                  </a:extLst>
                </a:gridCol>
                <a:gridCol w="518783">
                  <a:extLst>
                    <a:ext uri="{9D8B030D-6E8A-4147-A177-3AD203B41FA5}">
                      <a16:colId xmlns:a16="http://schemas.microsoft.com/office/drawing/2014/main" val="3994990821"/>
                    </a:ext>
                  </a:extLst>
                </a:gridCol>
                <a:gridCol w="518783">
                  <a:extLst>
                    <a:ext uri="{9D8B030D-6E8A-4147-A177-3AD203B41FA5}">
                      <a16:colId xmlns:a16="http://schemas.microsoft.com/office/drawing/2014/main" val="1614508598"/>
                    </a:ext>
                  </a:extLst>
                </a:gridCol>
                <a:gridCol w="518783">
                  <a:extLst>
                    <a:ext uri="{9D8B030D-6E8A-4147-A177-3AD203B41FA5}">
                      <a16:colId xmlns:a16="http://schemas.microsoft.com/office/drawing/2014/main" val="2036006019"/>
                    </a:ext>
                  </a:extLst>
                </a:gridCol>
                <a:gridCol w="462517">
                  <a:extLst>
                    <a:ext uri="{9D8B030D-6E8A-4147-A177-3AD203B41FA5}">
                      <a16:colId xmlns:a16="http://schemas.microsoft.com/office/drawing/2014/main" val="3517046170"/>
                    </a:ext>
                  </a:extLst>
                </a:gridCol>
                <a:gridCol w="462517">
                  <a:extLst>
                    <a:ext uri="{9D8B030D-6E8A-4147-A177-3AD203B41FA5}">
                      <a16:colId xmlns:a16="http://schemas.microsoft.com/office/drawing/2014/main" val="1751851265"/>
                    </a:ext>
                  </a:extLst>
                </a:gridCol>
                <a:gridCol w="456326">
                  <a:extLst>
                    <a:ext uri="{9D8B030D-6E8A-4147-A177-3AD203B41FA5}">
                      <a16:colId xmlns:a16="http://schemas.microsoft.com/office/drawing/2014/main" val="1240998219"/>
                    </a:ext>
                  </a:extLst>
                </a:gridCol>
                <a:gridCol w="459142">
                  <a:extLst>
                    <a:ext uri="{9D8B030D-6E8A-4147-A177-3AD203B41FA5}">
                      <a16:colId xmlns:a16="http://schemas.microsoft.com/office/drawing/2014/main" val="2484763973"/>
                    </a:ext>
                  </a:extLst>
                </a:gridCol>
                <a:gridCol w="518783">
                  <a:extLst>
                    <a:ext uri="{9D8B030D-6E8A-4147-A177-3AD203B41FA5}">
                      <a16:colId xmlns:a16="http://schemas.microsoft.com/office/drawing/2014/main" val="1348876570"/>
                    </a:ext>
                  </a:extLst>
                </a:gridCol>
                <a:gridCol w="615561">
                  <a:extLst>
                    <a:ext uri="{9D8B030D-6E8A-4147-A177-3AD203B41FA5}">
                      <a16:colId xmlns:a16="http://schemas.microsoft.com/office/drawing/2014/main" val="4228375023"/>
                    </a:ext>
                  </a:extLst>
                </a:gridCol>
                <a:gridCol w="594744">
                  <a:extLst>
                    <a:ext uri="{9D8B030D-6E8A-4147-A177-3AD203B41FA5}">
                      <a16:colId xmlns:a16="http://schemas.microsoft.com/office/drawing/2014/main" val="3443978103"/>
                    </a:ext>
                  </a:extLst>
                </a:gridCol>
                <a:gridCol w="609937">
                  <a:extLst>
                    <a:ext uri="{9D8B030D-6E8A-4147-A177-3AD203B41FA5}">
                      <a16:colId xmlns:a16="http://schemas.microsoft.com/office/drawing/2014/main" val="1467553523"/>
                    </a:ext>
                  </a:extLst>
                </a:gridCol>
                <a:gridCol w="935723">
                  <a:extLst>
                    <a:ext uri="{9D8B030D-6E8A-4147-A177-3AD203B41FA5}">
                      <a16:colId xmlns:a16="http://schemas.microsoft.com/office/drawing/2014/main" val="1483138063"/>
                    </a:ext>
                  </a:extLst>
                </a:gridCol>
              </a:tblGrid>
              <a:tr h="311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Наименование оргинизации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200">
                          <a:effectLst/>
                        </a:rPr>
                        <a:t>2021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>
                          <a:effectLst/>
                        </a:rPr>
                        <a:t>2022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ИТОГО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945476338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ИП Шарова Н.П.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96836,25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96836,25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379459312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ИП Кудрявцев О.В.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3382166429"/>
                  </a:ext>
                </a:extLst>
              </a:tr>
              <a:tr h="311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ЛЗК «Возрождение»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143319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1838211,80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3881540,8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244362910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Иванова Н.Н.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190646,5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190646,5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392775832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Аушев А.М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2522977522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«Аригус»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455000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455000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47232845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Соловьев Е.В.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268600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268600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76249613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Аминаев В.В.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2785093863"/>
                  </a:ext>
                </a:extLst>
              </a:tr>
              <a:tr h="311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Сайботалова В.Н.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294926643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"Победа"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4109955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4609955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3761741797"/>
                  </a:ext>
                </a:extLst>
              </a:tr>
              <a:tr h="311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ООО «РЕСУРС-ЛЕС»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15000000,00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1565220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16565220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422161407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СПК «Рассвет»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500000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1109978431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ИП Вебер С.В.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300000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2865070451"/>
                  </a:ext>
                </a:extLst>
              </a:tr>
              <a:tr h="1042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Физическое лицо, применяющее специальный налоговой режим «Налог на профессиональный доход»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Дорошко А.С.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70644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70644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3563834764"/>
                  </a:ext>
                </a:extLst>
              </a:tr>
              <a:tr h="1042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">
                          <a:effectLst/>
                        </a:rPr>
                        <a:t>49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Физическое лицо, применяющее специальный налоговой режим «Налог на профессиональный доход»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Клименко И.С.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61750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61750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3195762269"/>
                  </a:ext>
                </a:extLst>
              </a:tr>
              <a:tr h="260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ВСЕГО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1222108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4094818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12639365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17576438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18720236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7993868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2233014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1000000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1582996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13042278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20520646,6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24975241,8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12701612,43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138303622,83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5" marR="6025" marT="6025" marB="0" anchor="b"/>
                </a:tc>
                <a:extLst>
                  <a:ext uri="{0D108BD9-81ED-4DB2-BD59-A6C34878D82A}">
                    <a16:rowId xmlns:a16="http://schemas.microsoft.com/office/drawing/2014/main" val="8177450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2DD51A8-7E0B-BA02-1C4E-846933B3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07487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0298" cy="11207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Пировского муниципального округа за 202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285750" y="21431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3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72120422"/>
              </p:ext>
            </p:extLst>
          </p:nvPr>
        </p:nvGraphicFramePr>
        <p:xfrm>
          <a:off x="277664" y="1628800"/>
          <a:ext cx="831869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5496" y="4236690"/>
            <a:ext cx="889248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b="1" dirty="0"/>
              <a:t>Собственные доходы  </a:t>
            </a:r>
            <a:r>
              <a:rPr lang="ru-RU" sz="1400" dirty="0"/>
              <a:t>в </a:t>
            </a:r>
            <a:r>
              <a:rPr lang="ru-RU" sz="1400" dirty="0" smtClean="0"/>
              <a:t>2022 </a:t>
            </a:r>
            <a:r>
              <a:rPr lang="ru-RU" sz="1400" dirty="0"/>
              <a:t>году  увеличились по сравнению с </a:t>
            </a:r>
            <a:r>
              <a:rPr lang="ru-RU" sz="1400" dirty="0" smtClean="0"/>
              <a:t>2021 </a:t>
            </a:r>
            <a:r>
              <a:rPr lang="ru-RU" sz="1400" dirty="0"/>
              <a:t>годом на </a:t>
            </a:r>
            <a:r>
              <a:rPr lang="ru-RU" sz="1400" dirty="0" smtClean="0"/>
              <a:t>8,5% </a:t>
            </a:r>
            <a:r>
              <a:rPr lang="ru-RU" sz="1400" dirty="0"/>
              <a:t>или на </a:t>
            </a:r>
            <a:r>
              <a:rPr lang="ru-RU" sz="1400" dirty="0" smtClean="0"/>
              <a:t>5414,28 </a:t>
            </a:r>
            <a:r>
              <a:rPr lang="ru-RU" sz="1400" dirty="0"/>
              <a:t>тыс. руб. в том числе  увеличились поступления по НДФЛ на сумму </a:t>
            </a:r>
            <a:r>
              <a:rPr lang="ru-RU" sz="1400" dirty="0" smtClean="0"/>
              <a:t>2984 </a:t>
            </a:r>
            <a:r>
              <a:rPr lang="ru-RU" sz="1400" dirty="0"/>
              <a:t>тыс. руб., по налогам на совокупный доход </a:t>
            </a:r>
            <a:r>
              <a:rPr lang="ru-RU" sz="1400" dirty="0" smtClean="0"/>
              <a:t>(УСН) на сумму 3697 </a:t>
            </a:r>
            <a:r>
              <a:rPr lang="ru-RU" sz="1400" dirty="0"/>
              <a:t>тыс. руб</a:t>
            </a:r>
            <a:r>
              <a:rPr lang="ru-RU" sz="1400" dirty="0" smtClean="0"/>
              <a:t>.,  </a:t>
            </a:r>
            <a:r>
              <a:rPr lang="ru-RU" sz="1400" dirty="0"/>
              <a:t>(за счет увеличения </a:t>
            </a:r>
            <a:r>
              <a:rPr lang="ru-RU" sz="1400" dirty="0" smtClean="0"/>
              <a:t>налогооблагаемой базы у крупных налогоплательщиков) увеличился сельхозналог на сумму 1501 тыс. руб</a:t>
            </a:r>
            <a:r>
              <a:rPr lang="ru-RU" sz="1400" dirty="0"/>
              <a:t>.</a:t>
            </a:r>
            <a:r>
              <a:rPr lang="ru-RU" sz="1400" dirty="0" smtClean="0"/>
              <a:t>  в связи с увеличением  посевных площадей. Уменьшился налог на вмененный доход  на 1100 тыс. руб</a:t>
            </a:r>
            <a:r>
              <a:rPr lang="ru-RU" sz="1400" dirty="0"/>
              <a:t>.</a:t>
            </a:r>
            <a:r>
              <a:rPr lang="ru-RU" sz="1400" dirty="0" smtClean="0"/>
              <a:t> в связи с отменой данного налога ,налог на прибыль  возвращен из бюджета  в сумме 644 тыс. руб. </a:t>
            </a:r>
            <a:endParaRPr lang="ru-RU" sz="1400" dirty="0"/>
          </a:p>
          <a:p>
            <a:pPr lvl="0" algn="just"/>
            <a:r>
              <a:rPr lang="ru-RU" dirty="0"/>
              <a:t> </a:t>
            </a:r>
            <a:r>
              <a:rPr lang="ru-RU" sz="1400" b="1" dirty="0"/>
              <a:t>Безвозмездные поступления</a:t>
            </a:r>
            <a:r>
              <a:rPr lang="ru-RU" sz="1400" dirty="0"/>
              <a:t> из краевого бюджета увеличились по сравнению с </a:t>
            </a:r>
            <a:r>
              <a:rPr lang="ru-RU" sz="1400" dirty="0" smtClean="0"/>
              <a:t>2021 </a:t>
            </a:r>
            <a:r>
              <a:rPr lang="ru-RU" sz="1400" dirty="0"/>
              <a:t>годом  на </a:t>
            </a:r>
            <a:r>
              <a:rPr lang="ru-RU" sz="1400" dirty="0" smtClean="0"/>
              <a:t>133370,37 тыс. руб. </a:t>
            </a:r>
            <a:r>
              <a:rPr lang="ru-RU" sz="1400" dirty="0"/>
              <a:t>или на </a:t>
            </a:r>
            <a:r>
              <a:rPr lang="ru-RU" sz="1400" dirty="0" smtClean="0"/>
              <a:t>22,5 </a:t>
            </a:r>
            <a:r>
              <a:rPr lang="ru-RU" sz="1400" dirty="0"/>
              <a:t>%, в том числе дотации на </a:t>
            </a:r>
            <a:r>
              <a:rPr lang="ru-RU" sz="1400" dirty="0" smtClean="0"/>
              <a:t>7658,2 тыс</a:t>
            </a:r>
            <a:r>
              <a:rPr lang="ru-RU" sz="1400" dirty="0"/>
              <a:t>. руб.; </a:t>
            </a:r>
            <a:r>
              <a:rPr lang="ru-RU" sz="1400" dirty="0" smtClean="0"/>
              <a:t>субсидии на 50064,13 тыс. </a:t>
            </a:r>
            <a:r>
              <a:rPr lang="ru-RU" sz="1400" dirty="0" err="1" smtClean="0"/>
              <a:t>руб.,субвенции</a:t>
            </a:r>
            <a:r>
              <a:rPr lang="ru-RU" sz="1400" dirty="0" smtClean="0"/>
              <a:t> на 19762,18 тыс. </a:t>
            </a:r>
            <a:r>
              <a:rPr lang="ru-RU" sz="1400" dirty="0" err="1" smtClean="0"/>
              <a:t>руб.,иные</a:t>
            </a:r>
            <a:r>
              <a:rPr lang="ru-RU" sz="1400" dirty="0" smtClean="0"/>
              <a:t> </a:t>
            </a:r>
            <a:r>
              <a:rPr lang="ru-RU" sz="1400" dirty="0"/>
              <a:t>межбюджетные трансферты на </a:t>
            </a:r>
            <a:r>
              <a:rPr lang="ru-RU" sz="1400" dirty="0" smtClean="0"/>
              <a:t>37309,04 тыс</a:t>
            </a:r>
            <a:r>
              <a:rPr lang="ru-RU" sz="1400" dirty="0"/>
              <a:t>. руб.; прочие безвозмездные поступления на </a:t>
            </a:r>
            <a:r>
              <a:rPr lang="ru-RU" sz="1400" dirty="0" smtClean="0"/>
              <a:t>2389,72 тыс. </a:t>
            </a:r>
            <a:r>
              <a:rPr lang="ru-RU" sz="1400" dirty="0"/>
              <a:t>руб.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2179" y="214312"/>
            <a:ext cx="961231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гг.(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35496" y="19003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1329021"/>
              </p:ext>
            </p:extLst>
          </p:nvPr>
        </p:nvGraphicFramePr>
        <p:xfrm>
          <a:off x="467544" y="672169"/>
          <a:ext cx="7992888" cy="354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4755" y="91021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655231,87</a:t>
            </a:r>
            <a:endParaRPr lang="ru-RU" sz="1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1816" y="1496896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+</a:t>
            </a:r>
            <a:r>
              <a:rPr lang="en-US" sz="1400" b="1" dirty="0" smtClean="0">
                <a:latin typeface="+mn-lt"/>
              </a:rPr>
              <a:t>5414,28</a:t>
            </a:r>
            <a:endParaRPr lang="ru-RU" sz="1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2627373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+</a:t>
            </a:r>
            <a:r>
              <a:rPr lang="en-US" sz="1400" b="1" dirty="0" smtClean="0">
                <a:latin typeface="+mn-lt"/>
              </a:rPr>
              <a:t>133370,37</a:t>
            </a:r>
            <a:endParaRPr lang="ru-RU" sz="1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76164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794016,52</a:t>
            </a:r>
            <a:endParaRPr lang="ru-RU" sz="1400" b="1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187"/>
            <a:ext cx="5729097" cy="1110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Анализ поступлений  по НДФЛ за период с 201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По 202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и прогноз на 202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     (тыс.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руб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2507254"/>
              </p:ext>
            </p:extLst>
          </p:nvPr>
        </p:nvGraphicFramePr>
        <p:xfrm>
          <a:off x="467544" y="1397000"/>
          <a:ext cx="842493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46439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</a:t>
            </a:r>
            <a:r>
              <a:rPr lang="en-US" sz="1400" dirty="0" smtClean="0"/>
              <a:t>2730,58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69783" y="4634763"/>
            <a:ext cx="101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</a:t>
            </a:r>
            <a:r>
              <a:rPr lang="en-US" sz="1400" dirty="0" smtClean="0"/>
              <a:t>2678,31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5986" y="463476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</a:t>
            </a:r>
            <a:r>
              <a:rPr lang="en-US" sz="1400" dirty="0" smtClean="0"/>
              <a:t>3266,63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6531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+4061,2</a:t>
            </a:r>
            <a:r>
              <a:rPr lang="ru-RU" sz="1400" dirty="0"/>
              <a:t>0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1726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6" cy="188640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РЕЕСТР основных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налогоплательщиков по НДФЛ </a:t>
            </a:r>
            <a:r>
              <a:rPr lang="ru-RU" sz="1200" b="1" dirty="0">
                <a:solidFill>
                  <a:srgbClr val="FF0000"/>
                </a:solidFill>
              </a:rPr>
              <a:t>Пировского района на </a:t>
            </a:r>
            <a:r>
              <a:rPr lang="ru-RU" sz="1200" b="1" dirty="0" smtClean="0">
                <a:solidFill>
                  <a:srgbClr val="FF0000"/>
                </a:solidFill>
              </a:rPr>
              <a:t>202</a:t>
            </a:r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r>
              <a:rPr lang="ru-RU" sz="1200" b="1" dirty="0" smtClean="0">
                <a:solidFill>
                  <a:srgbClr val="FF0000"/>
                </a:solidFill>
              </a:rPr>
              <a:t> год (</a:t>
            </a:r>
            <a:r>
              <a:rPr lang="ru-RU" sz="12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705961"/>
              </p:ext>
            </p:extLst>
          </p:nvPr>
        </p:nvGraphicFramePr>
        <p:xfrm>
          <a:off x="98416" y="404659"/>
          <a:ext cx="8784976" cy="6336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</a:t>
                      </a:r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 smtClean="0">
                          <a:effectLst/>
                        </a:rPr>
                        <a:t>202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Разница (</a:t>
                      </a:r>
                      <a:r>
                        <a:rPr lang="ru-RU" sz="800" u="none" strike="noStrike" dirty="0" smtClean="0">
                          <a:effectLst/>
                        </a:rPr>
                        <a:t>2</a:t>
                      </a:r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r>
                        <a:rPr lang="ru-RU" sz="800" u="none" strike="noStrike" dirty="0" smtClean="0">
                          <a:effectLst/>
                        </a:rPr>
                        <a:t>-2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ИТОГО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85670349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92944814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7274465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2454028561 (243145001)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АО "Лесосибирск-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Автодор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2633307,00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3245933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612626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2442002030 (241743001)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ГП Красноярского края "Краевое автотранспортное предприятие" 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91602,00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1202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-90400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2431000295 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КГАУ "РЕДАКЦИЯ ГАЗЕТЫ "ЗАРЯ"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276301,00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462222,81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185921,8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2463235719 (243145001)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КГАУ "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Лесопожарный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центр"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1976795,00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3639493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1662698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2431000351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КГБУ "Пировское лесничество"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1329793,00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1619228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289435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7724490000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УФПС Красноярского края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732754,00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263410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-469344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2431000344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КГБУЗ "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Пировская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РБ"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9543782,00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11052238,18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1508456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2454017506 (245401001)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 "Стратегия "Норд"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1445100,00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1492754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47654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2431002341 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 "ВОЛОКОВОЕ"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195622,00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230235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34613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2460200027 (243145001)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ООО "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ВостокЛесЭкспорт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685037,00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806986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2464241183 (243145001)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 "Красресурс 24" р/с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761198,00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1476435,66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715237,7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2431002782 (243143001)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ООО "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ЛесСтройИнвест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15433,00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17901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2431001771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ООО "Пировское ЛПХ"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53084,00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41935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-11149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2431002510 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ООО "Победа"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1117169,00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1540086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422917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2463061759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 "ТРАНССЕРВИС"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3197088,00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4592072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1394984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2431002790 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 ЛЗК "Возрождение"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1227093,00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1384907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157814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2460069527 (243131001)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ПАО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Россети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Сибирь"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682655,00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746406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63751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7707049388 (243145001)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ПАО "РОСТЕЛЕКОМ"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584795,00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470155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-114640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2431001411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СПК "Рассвет"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310619,00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416340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07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7707043988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ПАО «Ростелеком»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584795,00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470155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-114640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8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2431000182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Финансовое управление округа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876254,00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711975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-164279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964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7708503727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Красноярская дирекция связи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4114290,00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2038489</a:t>
                      </a:r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-2075801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5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2466189073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АО «Губернские аптеки»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461931,00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515096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53165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2460069686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ООО «Ресурс-лес»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445873,00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538136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92263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2431003112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Администрация Пировского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3082" marR="3082" marT="30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3 504 839,00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7303286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082" marR="3082" marT="3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3798447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55342"/>
              </p:ext>
            </p:extLst>
          </p:nvPr>
        </p:nvGraphicFramePr>
        <p:xfrm>
          <a:off x="143508" y="38361"/>
          <a:ext cx="8856983" cy="6750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78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2447011091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ООО «</a:t>
                      </a:r>
                      <a:r>
                        <a:rPr lang="ru-RU" sz="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Аригус</a:t>
                      </a:r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178289,00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171965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-6324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2431001556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Кириковская средняя школа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3098154,00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2788729,84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-309424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2431001348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МБДОУ "Ромашка"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1356492,00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1267983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-88509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2431002920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МБДОУ "Светлячок"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1235488,00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1255387,20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19899,2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2431001958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МБДОУ "Солнышко"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185493,00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147342,45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-38150,6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2431001563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Алтатская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основная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660583,00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560031,61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-100551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2431001669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Большекетская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средняя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2887536,00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2785808,40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-101728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2431001612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Икшурминская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средняя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2154987,00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1955167,61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-199819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2431001644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Комаровская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основная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1161718,00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1031346,01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-130372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2431001370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Пировская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средняя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5041894,00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4452418,15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-589476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2431001588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МБОУ "Солоухинская основная школа"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1209028,00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1018842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-190186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2431001570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МБОУ "Троицкая средняя школа"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1862901,00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2034295,96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171395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2431001605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МБОУ "</a:t>
                      </a:r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Чайдинская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основная школа"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931570,00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735485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-196085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2431001637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 ДО "Центр внешкольной работы"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677598,00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782992,59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105394,6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2431002084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КГБУ 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"КЦСОН"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2350884,00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2256193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-94691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2431002831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МБУ "СШ Пировского района"+ФСЦ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1059955,00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960350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-99605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2431001404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МБУК "Межпоселенческая централизованная клубная система"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2061801,00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2048936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2431001394 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МБУК МЦБС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1005606,00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1006169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2431000190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КГКУ "Пировский отдел ветеринарии"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851904,00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931510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79606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2466136280 (243132001)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КГКУ "Противопожарная охрана Красноярского края"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1496500,00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1699353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202853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2431001725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КГКУ "ЦЗН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Пировского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муниципального округа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554688,00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687543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132855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2431002863 (243101001)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МКУ "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Техноцентр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 Пировского 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муниципального округа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1299715,00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1357483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57768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2431002870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МКУ "ЦБ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ОО</a:t>
                      </a: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821482,00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657936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-163546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2417001307 (243145001)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 МВД РОССИИ "КАЗАЧИНСКИЙ"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3780119,00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3862532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82413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2431000143 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ОКСТ и МП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536690,00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411936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-124754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</a:rPr>
                        <a:t>2431000111 (243101001)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Пировский </a:t>
                      </a: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ОО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1604943,00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1499234,11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-105709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7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2466029055 (243145001)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ПРОКУРАТУРА КРАСНОЯРСКОГО КРАЯ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906857,00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889678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-17179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8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2466073216 (243103001)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УСД В КРАСНОЯРСКОМ КРАЕ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933549,00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1096612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163063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8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2466124527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(243105001)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УФССП РОССИИ ПО КРАСНОЯРСКОМУ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КРАЮ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920346,00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924340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3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2466154948 (243145001)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Главное управление МЧС России ПО КРАСНОЯРСКОМУ КРАЮ"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4192570,00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4689246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496676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2410003993 (241001001)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ООО"Новая звезда"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440970,00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589588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148618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2431002207(243101001)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ООО"Антей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659075,00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187044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-472031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2465175670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(243101001)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ООО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 «Мега»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70" marR="2570" marT="25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703755,00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1124259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0" marR="2570" marT="25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420504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50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362950" cy="1008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ПИРОВСКОГО округа за 2022 год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0279968"/>
              </p:ext>
            </p:extLst>
          </p:nvPr>
        </p:nvGraphicFramePr>
        <p:xfrm>
          <a:off x="4214810" y="1214422"/>
          <a:ext cx="59519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631927"/>
              </p:ext>
            </p:extLst>
          </p:nvPr>
        </p:nvGraphicFramePr>
        <p:xfrm>
          <a:off x="107504" y="1196975"/>
          <a:ext cx="6120680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0" y="0"/>
            <a:ext cx="622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Слайд 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21587"/>
              </p:ext>
            </p:extLst>
          </p:nvPr>
        </p:nvGraphicFramePr>
        <p:xfrm>
          <a:off x="107504" y="583708"/>
          <a:ext cx="8856984" cy="5547142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1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План 2022 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2022г.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 2021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исполнения плана в 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2году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отклонение 2022 от 2021 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Причины увеличения (снижения) доходов  по сравнению с 2020 годом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6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Аренда земельных участков, государственная собственность  на которую не разграничена и которые расположены в границах муниципальных округов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1816,0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1603,82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1580,6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+23,22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январе поступила задолженность  за 2021 год.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1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Аренда земельных участков, находящихся в собственности муниципальных округов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600,0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582,25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120,1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+462,15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Сельхозпроизводитель ООО «Победа» оформил в аренду  более 50 земельных  участка находящихся в муниципальной собственности.</a:t>
                      </a:r>
                    </a:p>
                  </a:txBody>
                  <a:tcPr marL="7369" marR="7369" marT="73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сдачи в аренду имущества, составляющего муниципальную казну (за исключением земельных участков)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189,20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203,86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159,20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108%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+44,66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Индивидуальные предприниматели в декабре 2022 года осуществили платежи будущих периодов (авансом за 2023 год)</a:t>
                      </a:r>
                    </a:p>
                  </a:txBody>
                  <a:tcPr marL="7369" marR="7369" marT="736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50" y="27882"/>
            <a:ext cx="85725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(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18196</TotalTime>
  <Words>4620</Words>
  <Application>Microsoft Office PowerPoint</Application>
  <PresentationFormat>Экран (4:3)</PresentationFormat>
  <Paragraphs>1104</Paragraphs>
  <Slides>25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Cyr</vt:lpstr>
      <vt:lpstr>Calibri</vt:lpstr>
      <vt:lpstr>Century Gothic</vt:lpstr>
      <vt:lpstr>Times New Roman</vt:lpstr>
      <vt:lpstr>Тема Office</vt:lpstr>
      <vt:lpstr>Главная</vt:lpstr>
      <vt:lpstr>Отчет об исполнении бюджета Пировского муниципального округа за  2022 год.</vt:lpstr>
      <vt:lpstr>Презентация PowerPoint</vt:lpstr>
      <vt:lpstr>Основные параметры исполнения бюджета Пировского муниципального округа за 2022 год.</vt:lpstr>
      <vt:lpstr>Презентация PowerPoint</vt:lpstr>
      <vt:lpstr>Анализ поступлений  по НДФЛ за период с 2019 По 2022 и прогноз на 2023      (тыс. руб)</vt:lpstr>
      <vt:lpstr>РЕЕСТР основных налогоплательщиков по НДФЛ Пировского района на 2022 год (тыс.руб)</vt:lpstr>
      <vt:lpstr>Презентация PowerPoint</vt:lpstr>
      <vt:lpstr>Доходы бюджета ПИРОВСКОГО округа за 2022 год</vt:lpstr>
      <vt:lpstr>Доходы от использования имущества, находящегося в муниципальной собственности (тыс.руб)</vt:lpstr>
      <vt:lpstr>Доходы от продажи материальных и нематериальных активов (тыс.руб.)</vt:lpstr>
      <vt:lpstr>Плата за негативное воздействие на окружающую среду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VandreySA</dc:creator>
  <cp:lastModifiedBy>Spec</cp:lastModifiedBy>
  <cp:revision>981</cp:revision>
  <cp:lastPrinted>2023-03-02T09:37:25Z</cp:lastPrinted>
  <dcterms:created xsi:type="dcterms:W3CDTF">2013-08-27T10:42:11Z</dcterms:created>
  <dcterms:modified xsi:type="dcterms:W3CDTF">2023-03-03T08:11:26Z</dcterms:modified>
</cp:coreProperties>
</file>